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257" r:id="rId2"/>
    <p:sldId id="258" r:id="rId3"/>
    <p:sldId id="312" r:id="rId4"/>
    <p:sldId id="260" r:id="rId5"/>
    <p:sldId id="261" r:id="rId6"/>
    <p:sldId id="264" r:id="rId7"/>
    <p:sldId id="313" r:id="rId8"/>
    <p:sldId id="265" r:id="rId9"/>
    <p:sldId id="309" r:id="rId10"/>
    <p:sldId id="268" r:id="rId11"/>
    <p:sldId id="269" r:id="rId12"/>
    <p:sldId id="314" r:id="rId13"/>
    <p:sldId id="271" r:id="rId14"/>
    <p:sldId id="310" r:id="rId15"/>
    <p:sldId id="306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045" autoAdjust="0"/>
  </p:normalViewPr>
  <p:slideViewPr>
    <p:cSldViewPr snapToGrid="0" snapToObjects="1">
      <p:cViewPr>
        <p:scale>
          <a:sx n="100" d="100"/>
          <a:sy n="100" d="100"/>
        </p:scale>
        <p:origin x="-328" y="-5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33184-78BC-0142-8DEC-118F26AD650A}" type="datetimeFigureOut">
              <a:rPr lang="en-US" smtClean="0"/>
              <a:t>4/8/16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5005F-33A2-BA4A-AD6D-B459813B9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10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0EF40-E85C-E94B-BEF7-209DF2F003F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A1618-9E42-CD47-8BF8-1AF95F53382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783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A1618-9E42-CD47-8BF8-1AF95F53382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387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A1618-9E42-CD47-8BF8-1AF95F53382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387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A1618-9E42-CD47-8BF8-1AF95F53382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78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A1618-9E42-CD47-8BF8-1AF95F5338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606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0EF40-E85C-E94B-BEF7-209DF2F003F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5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0EF40-E85C-E94B-BEF7-209DF2F003F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0EF40-E85C-E94B-BEF7-209DF2F003F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A1618-9E42-CD47-8BF8-1AF95F53382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78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Public domain picture from </a:t>
            </a:r>
            <a:r>
              <a:rPr lang="en-US" dirty="0" err="1" smtClean="0"/>
              <a:t>wikipedia</a:t>
            </a:r>
            <a:endParaRPr lang="en-US" dirty="0" smtClean="0"/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File:Fatmouse.jpg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5005F-33A2-BA4A-AD6D-B459813B9C1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8881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5005F-33A2-BA4A-AD6D-B459813B9C1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862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A1618-9E42-CD47-8BF8-1AF95F53382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36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F7C1C6-47CD-9443-AA42-593D155DB026}" type="datetimeFigureOut">
              <a:rPr lang="en-US" smtClean="0"/>
              <a:t>4/8/16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8D1BB-C9CA-1449-8D35-96E64BA10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38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F7C1C6-47CD-9443-AA42-593D155DB026}" type="datetimeFigureOut">
              <a:rPr lang="en-US" smtClean="0"/>
              <a:t>4/8/16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8D1BB-C9CA-1449-8D35-96E64BA10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47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F7C1C6-47CD-9443-AA42-593D155DB026}" type="datetimeFigureOut">
              <a:rPr lang="en-US" smtClean="0"/>
              <a:t>4/8/16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8D1BB-C9CA-1449-8D35-96E64BA10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0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F7C1C6-47CD-9443-AA42-593D155DB026}" type="datetimeFigureOut">
              <a:rPr lang="en-US" smtClean="0"/>
              <a:t>4/8/16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8D1BB-C9CA-1449-8D35-96E64BA10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21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F7C1C6-47CD-9443-AA42-593D155DB026}" type="datetimeFigureOut">
              <a:rPr lang="en-US" smtClean="0"/>
              <a:t>4/8/16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8D1BB-C9CA-1449-8D35-96E64BA10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565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F7C1C6-47CD-9443-AA42-593D155DB026}" type="datetimeFigureOut">
              <a:rPr lang="en-US" smtClean="0"/>
              <a:t>4/8/16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8D1BB-C9CA-1449-8D35-96E64BA10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03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F7C1C6-47CD-9443-AA42-593D155DB026}" type="datetimeFigureOut">
              <a:rPr lang="en-US" smtClean="0"/>
              <a:t>4/8/16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8D1BB-C9CA-1449-8D35-96E64BA10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2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F7C1C6-47CD-9443-AA42-593D155DB026}" type="datetimeFigureOut">
              <a:rPr lang="en-US" smtClean="0"/>
              <a:t>4/8/16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8D1BB-C9CA-1449-8D35-96E64BA10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5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F7C1C6-47CD-9443-AA42-593D155DB026}" type="datetimeFigureOut">
              <a:rPr lang="en-US" smtClean="0"/>
              <a:t>4/8/16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8D1BB-C9CA-1449-8D35-96E64BA10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9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F7C1C6-47CD-9443-AA42-593D155DB026}" type="datetimeFigureOut">
              <a:rPr lang="en-US" smtClean="0"/>
              <a:t>4/8/16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8D1BB-C9CA-1449-8D35-96E64BA10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5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F7C1C6-47CD-9443-AA42-593D155DB026}" type="datetimeFigureOut">
              <a:rPr lang="en-US" smtClean="0"/>
              <a:t>4/8/16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8D1BB-C9CA-1449-8D35-96E64BA10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9FF7C1C6-47CD-9443-AA42-593D155DB026}" type="datetimeFigureOut">
              <a:rPr lang="en-US" smtClean="0"/>
              <a:t>4/8/16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1C18D1BB-C9CA-1449-8D35-96E64BA1089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00603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Gill Sans"/>
          <a:ea typeface="ＭＳ Ｐゴシック" pitchFamily="-110" charset="-128"/>
          <a:cs typeface="Gill San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" charset="0"/>
          <a:ea typeface="ＭＳ Ｐゴシック" pitchFamily="-110" charset="-128"/>
          <a:cs typeface="ＭＳ Ｐゴシック" pitchFamily="-110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" charset="0"/>
          <a:ea typeface="ＭＳ Ｐゴシック" pitchFamily="-110" charset="-128"/>
          <a:cs typeface="ＭＳ Ｐゴシック" pitchFamily="-110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" charset="0"/>
          <a:ea typeface="ＭＳ Ｐゴシック" pitchFamily="-110" charset="-128"/>
          <a:cs typeface="ＭＳ Ｐゴシック" pitchFamily="-110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" charset="0"/>
          <a:ea typeface="ＭＳ Ｐゴシック" pitchFamily="-110" charset="-128"/>
          <a:cs typeface="ＭＳ Ｐゴシック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 Gut Bacteria Play a Role in Obesity?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Metabolic Disease</a:t>
            </a:r>
          </a:p>
          <a:p>
            <a:r>
              <a:rPr lang="en-US" dirty="0" smtClean="0"/>
              <a:t>Case Study </a:t>
            </a:r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124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50033" y="906089"/>
            <a:ext cx="5404930" cy="5041635"/>
            <a:chOff x="5052231" y="1074738"/>
            <a:chExt cx="5404930" cy="5041635"/>
          </a:xfrm>
        </p:grpSpPr>
        <p:sp>
          <p:nvSpPr>
            <p:cNvPr id="9" name="TextBox 8"/>
            <p:cNvSpPr txBox="1"/>
            <p:nvPr/>
          </p:nvSpPr>
          <p:spPr>
            <a:xfrm>
              <a:off x="5422368" y="1074738"/>
              <a:ext cx="3467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 rot="16200000">
              <a:off x="4004603" y="3838064"/>
              <a:ext cx="24645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Percent of total </a:t>
              </a:r>
              <a:r>
                <a:rPr lang="en-US" dirty="0" smtClean="0"/>
                <a:t>bacteria</a:t>
              </a:r>
              <a:endParaRPr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5562600" y="2590800"/>
              <a:ext cx="0" cy="2832100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6965950" y="3987800"/>
              <a:ext cx="0" cy="2832100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701897" y="5470042"/>
              <a:ext cx="109300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Chow-</a:t>
              </a:r>
              <a:r>
                <a:rPr lang="en-US" dirty="0" smtClean="0"/>
                <a:t>fed </a:t>
              </a:r>
            </a:p>
            <a:p>
              <a:pPr algn="ctr"/>
              <a:r>
                <a:rPr lang="en-US" dirty="0" smtClean="0"/>
                <a:t>(lean)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263595" y="5460891"/>
              <a:ext cx="13663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Western-</a:t>
              </a:r>
              <a:r>
                <a:rPr lang="en-US" dirty="0" smtClean="0"/>
                <a:t>fed</a:t>
              </a:r>
            </a:p>
            <a:p>
              <a:pPr algn="ctr"/>
              <a:r>
                <a:rPr lang="en-US" dirty="0" smtClean="0"/>
                <a:t>(obese)</a:t>
              </a:r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768818" y="2477650"/>
              <a:ext cx="241300" cy="2159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972823" y="2374900"/>
              <a:ext cx="11628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Firmicutes</a:t>
              </a:r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768818" y="2847616"/>
              <a:ext cx="241300" cy="2159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972823" y="2757566"/>
              <a:ext cx="14843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Bacteroidetes</a:t>
              </a:r>
              <a:endParaRPr lang="en-US" dirty="0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z="3200" dirty="0"/>
              <a:t>D</a:t>
            </a:r>
            <a:r>
              <a:rPr lang="en-US" sz="3200" dirty="0" smtClean="0"/>
              <a:t>raw </a:t>
            </a:r>
            <a:r>
              <a:rPr lang="en-US" sz="3200" dirty="0"/>
              <a:t>your predictions for the </a:t>
            </a:r>
            <a:r>
              <a:rPr lang="en-US" sz="3200" dirty="0" smtClean="0"/>
              <a:t>gut bacteria </a:t>
            </a:r>
            <a:r>
              <a:rPr lang="en-US" sz="3200" dirty="0" smtClean="0"/>
              <a:t>in Western</a:t>
            </a:r>
            <a:r>
              <a:rPr lang="en-US" sz="3200" dirty="0"/>
              <a:t>-fed vs. the Chow-fed </a:t>
            </a:r>
            <a:r>
              <a:rPr lang="en-US" sz="3200" dirty="0" smtClean="0"/>
              <a:t>mice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1704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9222" y="5423445"/>
            <a:ext cx="8097578" cy="830997"/>
          </a:xfrm>
          <a:prstGeom prst="rect">
            <a:avLst/>
          </a:prstGeom>
          <a:solidFill>
            <a:srgbClr val="DCE6F2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Just like humans, obese mice have a higher ratio of </a:t>
            </a:r>
            <a:r>
              <a:rPr lang="is-IS" sz="2400" b="1" dirty="0"/>
              <a:t>Firmicutes </a:t>
            </a:r>
            <a:r>
              <a:rPr lang="is-IS" sz="2400" b="1" dirty="0" smtClean="0"/>
              <a:t>to Bacteroidetes than lean mice </a:t>
            </a:r>
            <a:endParaRPr lang="en-US" sz="2400" b="1" dirty="0"/>
          </a:p>
        </p:txBody>
      </p:sp>
      <p:pic>
        <p:nvPicPr>
          <p:cNvPr id="5" name="Picture 4" descr="0.jpe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542" t="8333" b="8746"/>
          <a:stretch/>
        </p:blipFill>
        <p:spPr>
          <a:xfrm>
            <a:off x="2565400" y="2309001"/>
            <a:ext cx="2938984" cy="28829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800" y="6494065"/>
            <a:ext cx="6423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FF"/>
                </a:solidFill>
              </a:rPr>
              <a:t>Source: </a:t>
            </a:r>
            <a:r>
              <a:rPr lang="en-US" sz="1200" dirty="0" err="1" smtClean="0">
                <a:solidFill>
                  <a:srgbClr val="FFFFFF"/>
                </a:solidFill>
              </a:rPr>
              <a:t>Turnbaugh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i="1" dirty="0" smtClean="0">
                <a:solidFill>
                  <a:srgbClr val="FFFFFF"/>
                </a:solidFill>
              </a:rPr>
              <a:t>et al</a:t>
            </a:r>
            <a:r>
              <a:rPr lang="en-US" sz="1200" dirty="0" smtClean="0">
                <a:solidFill>
                  <a:srgbClr val="FFFFFF"/>
                </a:solidFill>
              </a:rPr>
              <a:t>. (2008</a:t>
            </a:r>
            <a:r>
              <a:rPr lang="en-US" sz="1200" i="1" dirty="0" smtClean="0">
                <a:solidFill>
                  <a:srgbClr val="FFFFFF"/>
                </a:solidFill>
              </a:rPr>
              <a:t>) Cell Host and Microbe </a:t>
            </a:r>
            <a:r>
              <a:rPr lang="en-US" sz="1200" dirty="0" smtClean="0">
                <a:solidFill>
                  <a:srgbClr val="FFFFFF"/>
                </a:solidFill>
              </a:rPr>
              <a:t>3:213-223. </a:t>
            </a:r>
            <a:r>
              <a:rPr lang="hr-HR" sz="1200" dirty="0">
                <a:solidFill>
                  <a:srgbClr val="FFFFFF"/>
                </a:solidFill>
              </a:rPr>
              <a:t>doi: 10.1016/j.chom.2008.02.015.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1053706" y="3519673"/>
            <a:ext cx="2464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Percent of total </a:t>
            </a:r>
            <a:r>
              <a:rPr lang="en-US" dirty="0" smtClean="0"/>
              <a:t>bacteria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 data consistent with your prediction?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966620" y="2309001"/>
            <a:ext cx="241300" cy="215900"/>
          </a:xfrm>
          <a:prstGeom prst="rect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170625" y="2206251"/>
            <a:ext cx="1162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Firmicutes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966620" y="2678967"/>
            <a:ext cx="241300" cy="215900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170625" y="2588917"/>
            <a:ext cx="1484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Bacteroidetes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345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we gotten any closer to addressing our question?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3540" y="2700581"/>
            <a:ext cx="23903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Change in weight 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434861" y="2700581"/>
            <a:ext cx="2251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Altered bacteria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434861" y="3760780"/>
            <a:ext cx="23903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Change in weight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43540" y="3760780"/>
            <a:ext cx="2251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Altered bacteria</a:t>
            </a:r>
            <a:endParaRPr lang="en-US" sz="2400" b="1" dirty="0"/>
          </a:p>
        </p:txBody>
      </p:sp>
      <p:sp>
        <p:nvSpPr>
          <p:cNvPr id="8" name="Right Arrow 7"/>
          <p:cNvSpPr/>
          <p:nvPr/>
        </p:nvSpPr>
        <p:spPr>
          <a:xfrm>
            <a:off x="5526358" y="2838551"/>
            <a:ext cx="669839" cy="18572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9" name="Right Arrow 8"/>
          <p:cNvSpPr/>
          <p:nvPr/>
        </p:nvSpPr>
        <p:spPr>
          <a:xfrm>
            <a:off x="5526358" y="3898750"/>
            <a:ext cx="669839" cy="18572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10" name="TextBox 9"/>
          <p:cNvSpPr txBox="1"/>
          <p:nvPr/>
        </p:nvSpPr>
        <p:spPr>
          <a:xfrm>
            <a:off x="89905" y="3157728"/>
            <a:ext cx="2069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Change in diet</a:t>
            </a:r>
            <a:endParaRPr lang="en-US" sz="2400" b="1" dirty="0"/>
          </a:p>
        </p:txBody>
      </p:sp>
      <p:sp>
        <p:nvSpPr>
          <p:cNvPr id="11" name="Right Arrow 10"/>
          <p:cNvSpPr/>
          <p:nvPr/>
        </p:nvSpPr>
        <p:spPr>
          <a:xfrm rot="19496709">
            <a:off x="2151583" y="3052670"/>
            <a:ext cx="669839" cy="18572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12" name="Right Arrow 11"/>
          <p:cNvSpPr/>
          <p:nvPr/>
        </p:nvSpPr>
        <p:spPr>
          <a:xfrm rot="2103291" flipV="1">
            <a:off x="2151583" y="3577707"/>
            <a:ext cx="669839" cy="18572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13" name="TextBox 12"/>
          <p:cNvSpPr txBox="1"/>
          <p:nvPr/>
        </p:nvSpPr>
        <p:spPr>
          <a:xfrm>
            <a:off x="2530966" y="3171354"/>
            <a:ext cx="5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OR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441498" y="5318333"/>
            <a:ext cx="3993363" cy="5539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What else could we do? </a:t>
            </a:r>
          </a:p>
        </p:txBody>
      </p:sp>
    </p:spTree>
    <p:extLst>
      <p:ext uri="{BB962C8B-B14F-4D97-AF65-F5344CB8AC3E}">
        <p14:creationId xmlns:p14="http://schemas.microsoft.com/office/powerpoint/2010/main" val="4232298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 animBg="1"/>
      <p:bldP spid="11" grpId="0" animBg="1"/>
      <p:bldP spid="12" grpId="0" animBg="1"/>
      <p:bldP spid="13" grpId="0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816" y="340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Predict the weight of mice in the two different </a:t>
            </a:r>
            <a:r>
              <a:rPr lang="en-US" dirty="0" smtClean="0"/>
              <a:t>fecal transplant </a:t>
            </a:r>
            <a:r>
              <a:rPr lang="en-US" dirty="0"/>
              <a:t>experiments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533185" y="2072207"/>
            <a:ext cx="1630833" cy="1040296"/>
            <a:chOff x="4381285" y="2914648"/>
            <a:chExt cx="1630833" cy="1040296"/>
          </a:xfrm>
        </p:grpSpPr>
        <p:sp>
          <p:nvSpPr>
            <p:cNvPr id="20" name="Teardrop 19"/>
            <p:cNvSpPr/>
            <p:nvPr/>
          </p:nvSpPr>
          <p:spPr>
            <a:xfrm>
              <a:off x="5558366" y="2921005"/>
              <a:ext cx="317500" cy="266700"/>
            </a:xfrm>
            <a:prstGeom prst="teardrop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hord 14"/>
            <p:cNvSpPr/>
            <p:nvPr/>
          </p:nvSpPr>
          <p:spPr>
            <a:xfrm rot="6743627">
              <a:off x="4623137" y="2672796"/>
              <a:ext cx="1040296" cy="1524000"/>
            </a:xfrm>
            <a:prstGeom prst="chord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ardrop 17"/>
            <p:cNvSpPr/>
            <p:nvPr/>
          </p:nvSpPr>
          <p:spPr>
            <a:xfrm>
              <a:off x="5694618" y="3058588"/>
              <a:ext cx="317500" cy="266700"/>
            </a:xfrm>
            <a:prstGeom prst="teardrop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" name="Group 29"/>
            <p:cNvGrpSpPr/>
            <p:nvPr/>
          </p:nvGrpSpPr>
          <p:grpSpPr>
            <a:xfrm rot="3117504">
              <a:off x="5444341" y="3437528"/>
              <a:ext cx="331089" cy="314964"/>
              <a:chOff x="5441559" y="3543300"/>
              <a:chExt cx="286923" cy="292100"/>
            </a:xfrm>
            <a:noFill/>
          </p:grpSpPr>
          <p:cxnSp>
            <p:nvCxnSpPr>
              <p:cNvPr id="22" name="Straight Connector 21"/>
              <p:cNvCxnSpPr/>
              <p:nvPr/>
            </p:nvCxnSpPr>
            <p:spPr>
              <a:xfrm flipH="1">
                <a:off x="5441559" y="3543300"/>
                <a:ext cx="286923" cy="20955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H="1">
                <a:off x="5588000" y="3543300"/>
                <a:ext cx="140482" cy="29210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5728482" y="3543300"/>
                <a:ext cx="0" cy="29210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Oval 30"/>
            <p:cNvSpPr/>
            <p:nvPr/>
          </p:nvSpPr>
          <p:spPr>
            <a:xfrm>
              <a:off x="5600571" y="334517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559830" y="3066125"/>
              <a:ext cx="647170" cy="518326"/>
            </a:xfrm>
            <a:custGeom>
              <a:avLst/>
              <a:gdLst>
                <a:gd name="connsiteX0" fmla="*/ 254000 w 894116"/>
                <a:gd name="connsiteY0" fmla="*/ 0 h 736600"/>
                <a:gd name="connsiteX1" fmla="*/ 279400 w 894116"/>
                <a:gd name="connsiteY1" fmla="*/ 63500 h 736600"/>
                <a:gd name="connsiteX2" fmla="*/ 228600 w 894116"/>
                <a:gd name="connsiteY2" fmla="*/ 101600 h 736600"/>
                <a:gd name="connsiteX3" fmla="*/ 190500 w 894116"/>
                <a:gd name="connsiteY3" fmla="*/ 139700 h 736600"/>
                <a:gd name="connsiteX4" fmla="*/ 165100 w 894116"/>
                <a:gd name="connsiteY4" fmla="*/ 177800 h 736600"/>
                <a:gd name="connsiteX5" fmla="*/ 50800 w 894116"/>
                <a:gd name="connsiteY5" fmla="*/ 266700 h 736600"/>
                <a:gd name="connsiteX6" fmla="*/ 25400 w 894116"/>
                <a:gd name="connsiteY6" fmla="*/ 317500 h 736600"/>
                <a:gd name="connsiteX7" fmla="*/ 0 w 894116"/>
                <a:gd name="connsiteY7" fmla="*/ 355600 h 736600"/>
                <a:gd name="connsiteX8" fmla="*/ 12700 w 894116"/>
                <a:gd name="connsiteY8" fmla="*/ 419100 h 736600"/>
                <a:gd name="connsiteX9" fmla="*/ 50800 w 894116"/>
                <a:gd name="connsiteY9" fmla="*/ 431800 h 736600"/>
                <a:gd name="connsiteX10" fmla="*/ 139700 w 894116"/>
                <a:gd name="connsiteY10" fmla="*/ 419100 h 736600"/>
                <a:gd name="connsiteX11" fmla="*/ 203200 w 894116"/>
                <a:gd name="connsiteY11" fmla="*/ 355600 h 736600"/>
                <a:gd name="connsiteX12" fmla="*/ 228600 w 894116"/>
                <a:gd name="connsiteY12" fmla="*/ 254000 h 736600"/>
                <a:gd name="connsiteX13" fmla="*/ 368300 w 894116"/>
                <a:gd name="connsiteY13" fmla="*/ 177800 h 736600"/>
                <a:gd name="connsiteX14" fmla="*/ 457200 w 894116"/>
                <a:gd name="connsiteY14" fmla="*/ 190500 h 736600"/>
                <a:gd name="connsiteX15" fmla="*/ 406400 w 894116"/>
                <a:gd name="connsiteY15" fmla="*/ 292100 h 736600"/>
                <a:gd name="connsiteX16" fmla="*/ 355600 w 894116"/>
                <a:gd name="connsiteY16" fmla="*/ 317500 h 736600"/>
                <a:gd name="connsiteX17" fmla="*/ 317500 w 894116"/>
                <a:gd name="connsiteY17" fmla="*/ 342900 h 736600"/>
                <a:gd name="connsiteX18" fmla="*/ 279400 w 894116"/>
                <a:gd name="connsiteY18" fmla="*/ 355600 h 736600"/>
                <a:gd name="connsiteX19" fmla="*/ 203200 w 894116"/>
                <a:gd name="connsiteY19" fmla="*/ 419100 h 736600"/>
                <a:gd name="connsiteX20" fmla="*/ 165100 w 894116"/>
                <a:gd name="connsiteY20" fmla="*/ 444500 h 736600"/>
                <a:gd name="connsiteX21" fmla="*/ 127000 w 894116"/>
                <a:gd name="connsiteY21" fmla="*/ 520700 h 736600"/>
                <a:gd name="connsiteX22" fmla="*/ 165100 w 894116"/>
                <a:gd name="connsiteY22" fmla="*/ 546100 h 736600"/>
                <a:gd name="connsiteX23" fmla="*/ 317500 w 894116"/>
                <a:gd name="connsiteY23" fmla="*/ 533400 h 736600"/>
                <a:gd name="connsiteX24" fmla="*/ 393700 w 894116"/>
                <a:gd name="connsiteY24" fmla="*/ 482600 h 736600"/>
                <a:gd name="connsiteX25" fmla="*/ 431800 w 894116"/>
                <a:gd name="connsiteY25" fmla="*/ 457200 h 736600"/>
                <a:gd name="connsiteX26" fmla="*/ 469900 w 894116"/>
                <a:gd name="connsiteY26" fmla="*/ 431800 h 736600"/>
                <a:gd name="connsiteX27" fmla="*/ 546100 w 894116"/>
                <a:gd name="connsiteY27" fmla="*/ 406400 h 736600"/>
                <a:gd name="connsiteX28" fmla="*/ 622300 w 894116"/>
                <a:gd name="connsiteY28" fmla="*/ 419100 h 736600"/>
                <a:gd name="connsiteX29" fmla="*/ 596900 w 894116"/>
                <a:gd name="connsiteY29" fmla="*/ 457200 h 736600"/>
                <a:gd name="connsiteX30" fmla="*/ 520700 w 894116"/>
                <a:gd name="connsiteY30" fmla="*/ 508000 h 736600"/>
                <a:gd name="connsiteX31" fmla="*/ 482600 w 894116"/>
                <a:gd name="connsiteY31" fmla="*/ 533400 h 736600"/>
                <a:gd name="connsiteX32" fmla="*/ 304800 w 894116"/>
                <a:gd name="connsiteY32" fmla="*/ 546100 h 736600"/>
                <a:gd name="connsiteX33" fmla="*/ 254000 w 894116"/>
                <a:gd name="connsiteY33" fmla="*/ 609600 h 736600"/>
                <a:gd name="connsiteX34" fmla="*/ 292100 w 894116"/>
                <a:gd name="connsiteY34" fmla="*/ 647700 h 736600"/>
                <a:gd name="connsiteX35" fmla="*/ 508000 w 894116"/>
                <a:gd name="connsiteY35" fmla="*/ 596900 h 736600"/>
                <a:gd name="connsiteX36" fmla="*/ 546100 w 894116"/>
                <a:gd name="connsiteY36" fmla="*/ 571500 h 736600"/>
                <a:gd name="connsiteX37" fmla="*/ 622300 w 894116"/>
                <a:gd name="connsiteY37" fmla="*/ 546100 h 736600"/>
                <a:gd name="connsiteX38" fmla="*/ 736600 w 894116"/>
                <a:gd name="connsiteY38" fmla="*/ 596900 h 736600"/>
                <a:gd name="connsiteX39" fmla="*/ 635000 w 894116"/>
                <a:gd name="connsiteY39" fmla="*/ 635000 h 736600"/>
                <a:gd name="connsiteX40" fmla="*/ 292100 w 894116"/>
                <a:gd name="connsiteY40" fmla="*/ 647700 h 736600"/>
                <a:gd name="connsiteX41" fmla="*/ 254000 w 894116"/>
                <a:gd name="connsiteY41" fmla="*/ 673100 h 736600"/>
                <a:gd name="connsiteX42" fmla="*/ 203200 w 894116"/>
                <a:gd name="connsiteY42" fmla="*/ 698500 h 736600"/>
                <a:gd name="connsiteX43" fmla="*/ 241300 w 894116"/>
                <a:gd name="connsiteY43" fmla="*/ 723900 h 736600"/>
                <a:gd name="connsiteX44" fmla="*/ 292100 w 894116"/>
                <a:gd name="connsiteY44" fmla="*/ 736600 h 736600"/>
                <a:gd name="connsiteX45" fmla="*/ 685800 w 894116"/>
                <a:gd name="connsiteY45" fmla="*/ 698500 h 736600"/>
                <a:gd name="connsiteX46" fmla="*/ 825500 w 894116"/>
                <a:gd name="connsiteY46" fmla="*/ 660400 h 736600"/>
                <a:gd name="connsiteX47" fmla="*/ 876300 w 894116"/>
                <a:gd name="connsiteY47" fmla="*/ 635000 h 736600"/>
                <a:gd name="connsiteX48" fmla="*/ 876300 w 894116"/>
                <a:gd name="connsiteY48" fmla="*/ 457200 h 736600"/>
                <a:gd name="connsiteX49" fmla="*/ 838200 w 894116"/>
                <a:gd name="connsiteY49" fmla="*/ 444500 h 736600"/>
                <a:gd name="connsiteX50" fmla="*/ 736600 w 894116"/>
                <a:gd name="connsiteY50" fmla="*/ 457200 h 736600"/>
                <a:gd name="connsiteX51" fmla="*/ 698500 w 894116"/>
                <a:gd name="connsiteY51" fmla="*/ 469900 h 736600"/>
                <a:gd name="connsiteX52" fmla="*/ 647700 w 894116"/>
                <a:gd name="connsiteY52" fmla="*/ 457200 h 736600"/>
                <a:gd name="connsiteX53" fmla="*/ 685800 w 894116"/>
                <a:gd name="connsiteY53" fmla="*/ 381000 h 736600"/>
                <a:gd name="connsiteX54" fmla="*/ 647700 w 894116"/>
                <a:gd name="connsiteY54" fmla="*/ 330200 h 736600"/>
                <a:gd name="connsiteX55" fmla="*/ 469900 w 894116"/>
                <a:gd name="connsiteY55" fmla="*/ 342900 h 736600"/>
                <a:gd name="connsiteX56" fmla="*/ 431800 w 894116"/>
                <a:gd name="connsiteY56" fmla="*/ 368300 h 736600"/>
                <a:gd name="connsiteX57" fmla="*/ 393700 w 894116"/>
                <a:gd name="connsiteY57" fmla="*/ 381000 h 736600"/>
                <a:gd name="connsiteX58" fmla="*/ 381000 w 894116"/>
                <a:gd name="connsiteY58" fmla="*/ 342900 h 736600"/>
                <a:gd name="connsiteX59" fmla="*/ 457200 w 894116"/>
                <a:gd name="connsiteY59" fmla="*/ 292100 h 736600"/>
                <a:gd name="connsiteX60" fmla="*/ 508000 w 894116"/>
                <a:gd name="connsiteY60" fmla="*/ 254000 h 736600"/>
                <a:gd name="connsiteX61" fmla="*/ 508000 w 894116"/>
                <a:gd name="connsiteY61" fmla="*/ 101600 h 736600"/>
                <a:gd name="connsiteX62" fmla="*/ 457200 w 894116"/>
                <a:gd name="connsiteY62" fmla="*/ 63500 h 736600"/>
                <a:gd name="connsiteX63" fmla="*/ 304800 w 894116"/>
                <a:gd name="connsiteY63" fmla="*/ 88900 h 736600"/>
                <a:gd name="connsiteX64" fmla="*/ 279400 w 894116"/>
                <a:gd name="connsiteY64" fmla="*/ 50800 h 73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894116" h="736600">
                  <a:moveTo>
                    <a:pt x="254000" y="0"/>
                  </a:moveTo>
                  <a:cubicBezTo>
                    <a:pt x="262467" y="21167"/>
                    <a:pt x="284929" y="41383"/>
                    <a:pt x="279400" y="63500"/>
                  </a:cubicBezTo>
                  <a:cubicBezTo>
                    <a:pt x="274266" y="84035"/>
                    <a:pt x="244671" y="87825"/>
                    <a:pt x="228600" y="101600"/>
                  </a:cubicBezTo>
                  <a:cubicBezTo>
                    <a:pt x="214963" y="113289"/>
                    <a:pt x="201998" y="125902"/>
                    <a:pt x="190500" y="139700"/>
                  </a:cubicBezTo>
                  <a:cubicBezTo>
                    <a:pt x="180729" y="151426"/>
                    <a:pt x="176587" y="167749"/>
                    <a:pt x="165100" y="177800"/>
                  </a:cubicBezTo>
                  <a:cubicBezTo>
                    <a:pt x="115080" y="221567"/>
                    <a:pt x="86290" y="217013"/>
                    <a:pt x="50800" y="266700"/>
                  </a:cubicBezTo>
                  <a:cubicBezTo>
                    <a:pt x="39796" y="282106"/>
                    <a:pt x="34793" y="301062"/>
                    <a:pt x="25400" y="317500"/>
                  </a:cubicBezTo>
                  <a:cubicBezTo>
                    <a:pt x="17827" y="330752"/>
                    <a:pt x="8467" y="342900"/>
                    <a:pt x="0" y="355600"/>
                  </a:cubicBezTo>
                  <a:cubicBezTo>
                    <a:pt x="4233" y="376767"/>
                    <a:pt x="726" y="401139"/>
                    <a:pt x="12700" y="419100"/>
                  </a:cubicBezTo>
                  <a:cubicBezTo>
                    <a:pt x="20126" y="430239"/>
                    <a:pt x="37413" y="431800"/>
                    <a:pt x="50800" y="431800"/>
                  </a:cubicBezTo>
                  <a:cubicBezTo>
                    <a:pt x="80734" y="431800"/>
                    <a:pt x="110067" y="423333"/>
                    <a:pt x="139700" y="419100"/>
                  </a:cubicBezTo>
                  <a:cubicBezTo>
                    <a:pt x="170180" y="398780"/>
                    <a:pt x="189653" y="392853"/>
                    <a:pt x="203200" y="355600"/>
                  </a:cubicBezTo>
                  <a:cubicBezTo>
                    <a:pt x="215130" y="322793"/>
                    <a:pt x="199554" y="273364"/>
                    <a:pt x="228600" y="254000"/>
                  </a:cubicBezTo>
                  <a:cubicBezTo>
                    <a:pt x="323768" y="190554"/>
                    <a:pt x="276456" y="214537"/>
                    <a:pt x="368300" y="177800"/>
                  </a:cubicBezTo>
                  <a:lnTo>
                    <a:pt x="457200" y="190500"/>
                  </a:lnTo>
                  <a:cubicBezTo>
                    <a:pt x="464035" y="198702"/>
                    <a:pt x="419068" y="281544"/>
                    <a:pt x="406400" y="292100"/>
                  </a:cubicBezTo>
                  <a:cubicBezTo>
                    <a:pt x="391856" y="304220"/>
                    <a:pt x="372038" y="308107"/>
                    <a:pt x="355600" y="317500"/>
                  </a:cubicBezTo>
                  <a:cubicBezTo>
                    <a:pt x="342348" y="325073"/>
                    <a:pt x="331152" y="336074"/>
                    <a:pt x="317500" y="342900"/>
                  </a:cubicBezTo>
                  <a:cubicBezTo>
                    <a:pt x="305526" y="348887"/>
                    <a:pt x="291374" y="349613"/>
                    <a:pt x="279400" y="355600"/>
                  </a:cubicBezTo>
                  <a:cubicBezTo>
                    <a:pt x="232102" y="379249"/>
                    <a:pt x="245331" y="383991"/>
                    <a:pt x="203200" y="419100"/>
                  </a:cubicBezTo>
                  <a:cubicBezTo>
                    <a:pt x="191474" y="428871"/>
                    <a:pt x="177800" y="436033"/>
                    <a:pt x="165100" y="444500"/>
                  </a:cubicBezTo>
                  <a:cubicBezTo>
                    <a:pt x="159752" y="452523"/>
                    <a:pt x="120427" y="504269"/>
                    <a:pt x="127000" y="520700"/>
                  </a:cubicBezTo>
                  <a:cubicBezTo>
                    <a:pt x="132669" y="534872"/>
                    <a:pt x="152400" y="537633"/>
                    <a:pt x="165100" y="546100"/>
                  </a:cubicBezTo>
                  <a:cubicBezTo>
                    <a:pt x="215900" y="541867"/>
                    <a:pt x="268384" y="547043"/>
                    <a:pt x="317500" y="533400"/>
                  </a:cubicBezTo>
                  <a:cubicBezTo>
                    <a:pt x="346913" y="525230"/>
                    <a:pt x="368300" y="499533"/>
                    <a:pt x="393700" y="482600"/>
                  </a:cubicBezTo>
                  <a:lnTo>
                    <a:pt x="431800" y="457200"/>
                  </a:lnTo>
                  <a:cubicBezTo>
                    <a:pt x="444500" y="448733"/>
                    <a:pt x="455420" y="436627"/>
                    <a:pt x="469900" y="431800"/>
                  </a:cubicBezTo>
                  <a:lnTo>
                    <a:pt x="546100" y="406400"/>
                  </a:lnTo>
                  <a:cubicBezTo>
                    <a:pt x="571500" y="410633"/>
                    <a:pt x="604092" y="400892"/>
                    <a:pt x="622300" y="419100"/>
                  </a:cubicBezTo>
                  <a:cubicBezTo>
                    <a:pt x="633093" y="429893"/>
                    <a:pt x="608387" y="447149"/>
                    <a:pt x="596900" y="457200"/>
                  </a:cubicBezTo>
                  <a:cubicBezTo>
                    <a:pt x="573926" y="477302"/>
                    <a:pt x="546100" y="491067"/>
                    <a:pt x="520700" y="508000"/>
                  </a:cubicBezTo>
                  <a:cubicBezTo>
                    <a:pt x="508000" y="516467"/>
                    <a:pt x="497825" y="532313"/>
                    <a:pt x="482600" y="533400"/>
                  </a:cubicBezTo>
                  <a:lnTo>
                    <a:pt x="304800" y="546100"/>
                  </a:lnTo>
                  <a:cubicBezTo>
                    <a:pt x="288262" y="557126"/>
                    <a:pt x="242847" y="576140"/>
                    <a:pt x="254000" y="609600"/>
                  </a:cubicBezTo>
                  <a:cubicBezTo>
                    <a:pt x="259680" y="626639"/>
                    <a:pt x="279400" y="635000"/>
                    <a:pt x="292100" y="647700"/>
                  </a:cubicBezTo>
                  <a:cubicBezTo>
                    <a:pt x="545792" y="629579"/>
                    <a:pt x="410360" y="678266"/>
                    <a:pt x="508000" y="596900"/>
                  </a:cubicBezTo>
                  <a:cubicBezTo>
                    <a:pt x="519726" y="587129"/>
                    <a:pt x="532152" y="577699"/>
                    <a:pt x="546100" y="571500"/>
                  </a:cubicBezTo>
                  <a:cubicBezTo>
                    <a:pt x="570566" y="560626"/>
                    <a:pt x="622300" y="546100"/>
                    <a:pt x="622300" y="546100"/>
                  </a:cubicBezTo>
                  <a:cubicBezTo>
                    <a:pt x="654875" y="549358"/>
                    <a:pt x="796657" y="521829"/>
                    <a:pt x="736600" y="596900"/>
                  </a:cubicBezTo>
                  <a:cubicBezTo>
                    <a:pt x="714503" y="624522"/>
                    <a:pt x="665436" y="633098"/>
                    <a:pt x="635000" y="635000"/>
                  </a:cubicBezTo>
                  <a:cubicBezTo>
                    <a:pt x="520844" y="642135"/>
                    <a:pt x="406400" y="643467"/>
                    <a:pt x="292100" y="647700"/>
                  </a:cubicBezTo>
                  <a:cubicBezTo>
                    <a:pt x="279400" y="656167"/>
                    <a:pt x="267252" y="665527"/>
                    <a:pt x="254000" y="673100"/>
                  </a:cubicBezTo>
                  <a:cubicBezTo>
                    <a:pt x="237562" y="682493"/>
                    <a:pt x="207792" y="680133"/>
                    <a:pt x="203200" y="698500"/>
                  </a:cubicBezTo>
                  <a:cubicBezTo>
                    <a:pt x="199498" y="713308"/>
                    <a:pt x="227271" y="717887"/>
                    <a:pt x="241300" y="723900"/>
                  </a:cubicBezTo>
                  <a:cubicBezTo>
                    <a:pt x="257343" y="730776"/>
                    <a:pt x="275167" y="732367"/>
                    <a:pt x="292100" y="736600"/>
                  </a:cubicBezTo>
                  <a:cubicBezTo>
                    <a:pt x="556124" y="722704"/>
                    <a:pt x="472306" y="736175"/>
                    <a:pt x="685800" y="698500"/>
                  </a:cubicBezTo>
                  <a:cubicBezTo>
                    <a:pt x="742860" y="688431"/>
                    <a:pt x="769374" y="682850"/>
                    <a:pt x="825500" y="660400"/>
                  </a:cubicBezTo>
                  <a:cubicBezTo>
                    <a:pt x="843078" y="653369"/>
                    <a:pt x="859367" y="643467"/>
                    <a:pt x="876300" y="635000"/>
                  </a:cubicBezTo>
                  <a:cubicBezTo>
                    <a:pt x="892957" y="568372"/>
                    <a:pt x="906243" y="539543"/>
                    <a:pt x="876300" y="457200"/>
                  </a:cubicBezTo>
                  <a:cubicBezTo>
                    <a:pt x="871725" y="444619"/>
                    <a:pt x="850900" y="448733"/>
                    <a:pt x="838200" y="444500"/>
                  </a:cubicBezTo>
                  <a:cubicBezTo>
                    <a:pt x="804333" y="448733"/>
                    <a:pt x="770180" y="451095"/>
                    <a:pt x="736600" y="457200"/>
                  </a:cubicBezTo>
                  <a:cubicBezTo>
                    <a:pt x="723429" y="459595"/>
                    <a:pt x="711887" y="469900"/>
                    <a:pt x="698500" y="469900"/>
                  </a:cubicBezTo>
                  <a:cubicBezTo>
                    <a:pt x="681046" y="469900"/>
                    <a:pt x="664633" y="461433"/>
                    <a:pt x="647700" y="457200"/>
                  </a:cubicBezTo>
                  <a:cubicBezTo>
                    <a:pt x="654547" y="446929"/>
                    <a:pt x="691058" y="399403"/>
                    <a:pt x="685800" y="381000"/>
                  </a:cubicBezTo>
                  <a:cubicBezTo>
                    <a:pt x="679985" y="360648"/>
                    <a:pt x="660400" y="347133"/>
                    <a:pt x="647700" y="330200"/>
                  </a:cubicBezTo>
                  <a:cubicBezTo>
                    <a:pt x="588433" y="334433"/>
                    <a:pt x="528414" y="332574"/>
                    <a:pt x="469900" y="342900"/>
                  </a:cubicBezTo>
                  <a:cubicBezTo>
                    <a:pt x="454869" y="345553"/>
                    <a:pt x="445452" y="361474"/>
                    <a:pt x="431800" y="368300"/>
                  </a:cubicBezTo>
                  <a:cubicBezTo>
                    <a:pt x="419826" y="374287"/>
                    <a:pt x="406400" y="376767"/>
                    <a:pt x="393700" y="381000"/>
                  </a:cubicBezTo>
                  <a:cubicBezTo>
                    <a:pt x="389467" y="368300"/>
                    <a:pt x="376767" y="355600"/>
                    <a:pt x="381000" y="342900"/>
                  </a:cubicBezTo>
                  <a:cubicBezTo>
                    <a:pt x="392892" y="307225"/>
                    <a:pt x="428651" y="301616"/>
                    <a:pt x="457200" y="292100"/>
                  </a:cubicBezTo>
                  <a:cubicBezTo>
                    <a:pt x="474133" y="279400"/>
                    <a:pt x="495697" y="271224"/>
                    <a:pt x="508000" y="254000"/>
                  </a:cubicBezTo>
                  <a:cubicBezTo>
                    <a:pt x="531881" y="220567"/>
                    <a:pt x="517189" y="121815"/>
                    <a:pt x="508000" y="101600"/>
                  </a:cubicBezTo>
                  <a:cubicBezTo>
                    <a:pt x="499241" y="82331"/>
                    <a:pt x="474133" y="76200"/>
                    <a:pt x="457200" y="63500"/>
                  </a:cubicBezTo>
                  <a:cubicBezTo>
                    <a:pt x="406400" y="71967"/>
                    <a:pt x="356170" y="92569"/>
                    <a:pt x="304800" y="88900"/>
                  </a:cubicBezTo>
                  <a:cubicBezTo>
                    <a:pt x="289575" y="87813"/>
                    <a:pt x="279400" y="50800"/>
                    <a:pt x="279400" y="50800"/>
                  </a:cubicBezTo>
                </a:path>
              </a:pathLst>
            </a:cu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25597" y="4273101"/>
            <a:ext cx="2466606" cy="1670691"/>
            <a:chOff x="125597" y="3460301"/>
            <a:chExt cx="2466606" cy="1670691"/>
          </a:xfrm>
        </p:grpSpPr>
        <p:sp>
          <p:nvSpPr>
            <p:cNvPr id="32" name="Teardrop 31"/>
            <p:cNvSpPr/>
            <p:nvPr/>
          </p:nvSpPr>
          <p:spPr>
            <a:xfrm>
              <a:off x="2138451" y="3761932"/>
              <a:ext cx="317500" cy="266700"/>
            </a:xfrm>
            <a:prstGeom prst="teardrop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Chord 32"/>
            <p:cNvSpPr/>
            <p:nvPr/>
          </p:nvSpPr>
          <p:spPr>
            <a:xfrm rot="6743627">
              <a:off x="523281" y="3062617"/>
              <a:ext cx="1670691" cy="2466060"/>
            </a:xfrm>
            <a:prstGeom prst="chord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ardrop 33"/>
            <p:cNvSpPr/>
            <p:nvPr/>
          </p:nvSpPr>
          <p:spPr>
            <a:xfrm>
              <a:off x="2274703" y="3899515"/>
              <a:ext cx="317500" cy="266700"/>
            </a:xfrm>
            <a:prstGeom prst="teardrop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/>
            <p:cNvGrpSpPr/>
            <p:nvPr/>
          </p:nvGrpSpPr>
          <p:grpSpPr>
            <a:xfrm rot="3117504">
              <a:off x="2024426" y="4278455"/>
              <a:ext cx="331089" cy="314964"/>
              <a:chOff x="5441559" y="3543300"/>
              <a:chExt cx="286923" cy="292100"/>
            </a:xfrm>
            <a:noFill/>
          </p:grpSpPr>
          <p:cxnSp>
            <p:nvCxnSpPr>
              <p:cNvPr id="36" name="Straight Connector 35"/>
              <p:cNvCxnSpPr/>
              <p:nvPr/>
            </p:nvCxnSpPr>
            <p:spPr>
              <a:xfrm flipH="1">
                <a:off x="5441559" y="3543300"/>
                <a:ext cx="286923" cy="20955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flipH="1">
                <a:off x="5588000" y="3543300"/>
                <a:ext cx="140482" cy="29210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5728482" y="3543300"/>
                <a:ext cx="0" cy="29210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Oval 38"/>
            <p:cNvSpPr/>
            <p:nvPr/>
          </p:nvSpPr>
          <p:spPr>
            <a:xfrm>
              <a:off x="2180656" y="4186102"/>
              <a:ext cx="45719" cy="45719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28184" y="3991831"/>
              <a:ext cx="647170" cy="518326"/>
            </a:xfrm>
            <a:custGeom>
              <a:avLst/>
              <a:gdLst>
                <a:gd name="connsiteX0" fmla="*/ 254000 w 894116"/>
                <a:gd name="connsiteY0" fmla="*/ 0 h 736600"/>
                <a:gd name="connsiteX1" fmla="*/ 279400 w 894116"/>
                <a:gd name="connsiteY1" fmla="*/ 63500 h 736600"/>
                <a:gd name="connsiteX2" fmla="*/ 228600 w 894116"/>
                <a:gd name="connsiteY2" fmla="*/ 101600 h 736600"/>
                <a:gd name="connsiteX3" fmla="*/ 190500 w 894116"/>
                <a:gd name="connsiteY3" fmla="*/ 139700 h 736600"/>
                <a:gd name="connsiteX4" fmla="*/ 165100 w 894116"/>
                <a:gd name="connsiteY4" fmla="*/ 177800 h 736600"/>
                <a:gd name="connsiteX5" fmla="*/ 50800 w 894116"/>
                <a:gd name="connsiteY5" fmla="*/ 266700 h 736600"/>
                <a:gd name="connsiteX6" fmla="*/ 25400 w 894116"/>
                <a:gd name="connsiteY6" fmla="*/ 317500 h 736600"/>
                <a:gd name="connsiteX7" fmla="*/ 0 w 894116"/>
                <a:gd name="connsiteY7" fmla="*/ 355600 h 736600"/>
                <a:gd name="connsiteX8" fmla="*/ 12700 w 894116"/>
                <a:gd name="connsiteY8" fmla="*/ 419100 h 736600"/>
                <a:gd name="connsiteX9" fmla="*/ 50800 w 894116"/>
                <a:gd name="connsiteY9" fmla="*/ 431800 h 736600"/>
                <a:gd name="connsiteX10" fmla="*/ 139700 w 894116"/>
                <a:gd name="connsiteY10" fmla="*/ 419100 h 736600"/>
                <a:gd name="connsiteX11" fmla="*/ 203200 w 894116"/>
                <a:gd name="connsiteY11" fmla="*/ 355600 h 736600"/>
                <a:gd name="connsiteX12" fmla="*/ 228600 w 894116"/>
                <a:gd name="connsiteY12" fmla="*/ 254000 h 736600"/>
                <a:gd name="connsiteX13" fmla="*/ 368300 w 894116"/>
                <a:gd name="connsiteY13" fmla="*/ 177800 h 736600"/>
                <a:gd name="connsiteX14" fmla="*/ 457200 w 894116"/>
                <a:gd name="connsiteY14" fmla="*/ 190500 h 736600"/>
                <a:gd name="connsiteX15" fmla="*/ 406400 w 894116"/>
                <a:gd name="connsiteY15" fmla="*/ 292100 h 736600"/>
                <a:gd name="connsiteX16" fmla="*/ 355600 w 894116"/>
                <a:gd name="connsiteY16" fmla="*/ 317500 h 736600"/>
                <a:gd name="connsiteX17" fmla="*/ 317500 w 894116"/>
                <a:gd name="connsiteY17" fmla="*/ 342900 h 736600"/>
                <a:gd name="connsiteX18" fmla="*/ 279400 w 894116"/>
                <a:gd name="connsiteY18" fmla="*/ 355600 h 736600"/>
                <a:gd name="connsiteX19" fmla="*/ 203200 w 894116"/>
                <a:gd name="connsiteY19" fmla="*/ 419100 h 736600"/>
                <a:gd name="connsiteX20" fmla="*/ 165100 w 894116"/>
                <a:gd name="connsiteY20" fmla="*/ 444500 h 736600"/>
                <a:gd name="connsiteX21" fmla="*/ 127000 w 894116"/>
                <a:gd name="connsiteY21" fmla="*/ 520700 h 736600"/>
                <a:gd name="connsiteX22" fmla="*/ 165100 w 894116"/>
                <a:gd name="connsiteY22" fmla="*/ 546100 h 736600"/>
                <a:gd name="connsiteX23" fmla="*/ 317500 w 894116"/>
                <a:gd name="connsiteY23" fmla="*/ 533400 h 736600"/>
                <a:gd name="connsiteX24" fmla="*/ 393700 w 894116"/>
                <a:gd name="connsiteY24" fmla="*/ 482600 h 736600"/>
                <a:gd name="connsiteX25" fmla="*/ 431800 w 894116"/>
                <a:gd name="connsiteY25" fmla="*/ 457200 h 736600"/>
                <a:gd name="connsiteX26" fmla="*/ 469900 w 894116"/>
                <a:gd name="connsiteY26" fmla="*/ 431800 h 736600"/>
                <a:gd name="connsiteX27" fmla="*/ 546100 w 894116"/>
                <a:gd name="connsiteY27" fmla="*/ 406400 h 736600"/>
                <a:gd name="connsiteX28" fmla="*/ 622300 w 894116"/>
                <a:gd name="connsiteY28" fmla="*/ 419100 h 736600"/>
                <a:gd name="connsiteX29" fmla="*/ 596900 w 894116"/>
                <a:gd name="connsiteY29" fmla="*/ 457200 h 736600"/>
                <a:gd name="connsiteX30" fmla="*/ 520700 w 894116"/>
                <a:gd name="connsiteY30" fmla="*/ 508000 h 736600"/>
                <a:gd name="connsiteX31" fmla="*/ 482600 w 894116"/>
                <a:gd name="connsiteY31" fmla="*/ 533400 h 736600"/>
                <a:gd name="connsiteX32" fmla="*/ 304800 w 894116"/>
                <a:gd name="connsiteY32" fmla="*/ 546100 h 736600"/>
                <a:gd name="connsiteX33" fmla="*/ 254000 w 894116"/>
                <a:gd name="connsiteY33" fmla="*/ 609600 h 736600"/>
                <a:gd name="connsiteX34" fmla="*/ 292100 w 894116"/>
                <a:gd name="connsiteY34" fmla="*/ 647700 h 736600"/>
                <a:gd name="connsiteX35" fmla="*/ 508000 w 894116"/>
                <a:gd name="connsiteY35" fmla="*/ 596900 h 736600"/>
                <a:gd name="connsiteX36" fmla="*/ 546100 w 894116"/>
                <a:gd name="connsiteY36" fmla="*/ 571500 h 736600"/>
                <a:gd name="connsiteX37" fmla="*/ 622300 w 894116"/>
                <a:gd name="connsiteY37" fmla="*/ 546100 h 736600"/>
                <a:gd name="connsiteX38" fmla="*/ 736600 w 894116"/>
                <a:gd name="connsiteY38" fmla="*/ 596900 h 736600"/>
                <a:gd name="connsiteX39" fmla="*/ 635000 w 894116"/>
                <a:gd name="connsiteY39" fmla="*/ 635000 h 736600"/>
                <a:gd name="connsiteX40" fmla="*/ 292100 w 894116"/>
                <a:gd name="connsiteY40" fmla="*/ 647700 h 736600"/>
                <a:gd name="connsiteX41" fmla="*/ 254000 w 894116"/>
                <a:gd name="connsiteY41" fmla="*/ 673100 h 736600"/>
                <a:gd name="connsiteX42" fmla="*/ 203200 w 894116"/>
                <a:gd name="connsiteY42" fmla="*/ 698500 h 736600"/>
                <a:gd name="connsiteX43" fmla="*/ 241300 w 894116"/>
                <a:gd name="connsiteY43" fmla="*/ 723900 h 736600"/>
                <a:gd name="connsiteX44" fmla="*/ 292100 w 894116"/>
                <a:gd name="connsiteY44" fmla="*/ 736600 h 736600"/>
                <a:gd name="connsiteX45" fmla="*/ 685800 w 894116"/>
                <a:gd name="connsiteY45" fmla="*/ 698500 h 736600"/>
                <a:gd name="connsiteX46" fmla="*/ 825500 w 894116"/>
                <a:gd name="connsiteY46" fmla="*/ 660400 h 736600"/>
                <a:gd name="connsiteX47" fmla="*/ 876300 w 894116"/>
                <a:gd name="connsiteY47" fmla="*/ 635000 h 736600"/>
                <a:gd name="connsiteX48" fmla="*/ 876300 w 894116"/>
                <a:gd name="connsiteY48" fmla="*/ 457200 h 736600"/>
                <a:gd name="connsiteX49" fmla="*/ 838200 w 894116"/>
                <a:gd name="connsiteY49" fmla="*/ 444500 h 736600"/>
                <a:gd name="connsiteX50" fmla="*/ 736600 w 894116"/>
                <a:gd name="connsiteY50" fmla="*/ 457200 h 736600"/>
                <a:gd name="connsiteX51" fmla="*/ 698500 w 894116"/>
                <a:gd name="connsiteY51" fmla="*/ 469900 h 736600"/>
                <a:gd name="connsiteX52" fmla="*/ 647700 w 894116"/>
                <a:gd name="connsiteY52" fmla="*/ 457200 h 736600"/>
                <a:gd name="connsiteX53" fmla="*/ 685800 w 894116"/>
                <a:gd name="connsiteY53" fmla="*/ 381000 h 736600"/>
                <a:gd name="connsiteX54" fmla="*/ 647700 w 894116"/>
                <a:gd name="connsiteY54" fmla="*/ 330200 h 736600"/>
                <a:gd name="connsiteX55" fmla="*/ 469900 w 894116"/>
                <a:gd name="connsiteY55" fmla="*/ 342900 h 736600"/>
                <a:gd name="connsiteX56" fmla="*/ 431800 w 894116"/>
                <a:gd name="connsiteY56" fmla="*/ 368300 h 736600"/>
                <a:gd name="connsiteX57" fmla="*/ 393700 w 894116"/>
                <a:gd name="connsiteY57" fmla="*/ 381000 h 736600"/>
                <a:gd name="connsiteX58" fmla="*/ 381000 w 894116"/>
                <a:gd name="connsiteY58" fmla="*/ 342900 h 736600"/>
                <a:gd name="connsiteX59" fmla="*/ 457200 w 894116"/>
                <a:gd name="connsiteY59" fmla="*/ 292100 h 736600"/>
                <a:gd name="connsiteX60" fmla="*/ 508000 w 894116"/>
                <a:gd name="connsiteY60" fmla="*/ 254000 h 736600"/>
                <a:gd name="connsiteX61" fmla="*/ 508000 w 894116"/>
                <a:gd name="connsiteY61" fmla="*/ 101600 h 736600"/>
                <a:gd name="connsiteX62" fmla="*/ 457200 w 894116"/>
                <a:gd name="connsiteY62" fmla="*/ 63500 h 736600"/>
                <a:gd name="connsiteX63" fmla="*/ 304800 w 894116"/>
                <a:gd name="connsiteY63" fmla="*/ 88900 h 736600"/>
                <a:gd name="connsiteX64" fmla="*/ 279400 w 894116"/>
                <a:gd name="connsiteY64" fmla="*/ 50800 h 73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894116" h="736600">
                  <a:moveTo>
                    <a:pt x="254000" y="0"/>
                  </a:moveTo>
                  <a:cubicBezTo>
                    <a:pt x="262467" y="21167"/>
                    <a:pt x="284929" y="41383"/>
                    <a:pt x="279400" y="63500"/>
                  </a:cubicBezTo>
                  <a:cubicBezTo>
                    <a:pt x="274266" y="84035"/>
                    <a:pt x="244671" y="87825"/>
                    <a:pt x="228600" y="101600"/>
                  </a:cubicBezTo>
                  <a:cubicBezTo>
                    <a:pt x="214963" y="113289"/>
                    <a:pt x="201998" y="125902"/>
                    <a:pt x="190500" y="139700"/>
                  </a:cubicBezTo>
                  <a:cubicBezTo>
                    <a:pt x="180729" y="151426"/>
                    <a:pt x="176587" y="167749"/>
                    <a:pt x="165100" y="177800"/>
                  </a:cubicBezTo>
                  <a:cubicBezTo>
                    <a:pt x="115080" y="221567"/>
                    <a:pt x="86290" y="217013"/>
                    <a:pt x="50800" y="266700"/>
                  </a:cubicBezTo>
                  <a:cubicBezTo>
                    <a:pt x="39796" y="282106"/>
                    <a:pt x="34793" y="301062"/>
                    <a:pt x="25400" y="317500"/>
                  </a:cubicBezTo>
                  <a:cubicBezTo>
                    <a:pt x="17827" y="330752"/>
                    <a:pt x="8467" y="342900"/>
                    <a:pt x="0" y="355600"/>
                  </a:cubicBezTo>
                  <a:cubicBezTo>
                    <a:pt x="4233" y="376767"/>
                    <a:pt x="726" y="401139"/>
                    <a:pt x="12700" y="419100"/>
                  </a:cubicBezTo>
                  <a:cubicBezTo>
                    <a:pt x="20126" y="430239"/>
                    <a:pt x="37413" y="431800"/>
                    <a:pt x="50800" y="431800"/>
                  </a:cubicBezTo>
                  <a:cubicBezTo>
                    <a:pt x="80734" y="431800"/>
                    <a:pt x="110067" y="423333"/>
                    <a:pt x="139700" y="419100"/>
                  </a:cubicBezTo>
                  <a:cubicBezTo>
                    <a:pt x="170180" y="398780"/>
                    <a:pt x="189653" y="392853"/>
                    <a:pt x="203200" y="355600"/>
                  </a:cubicBezTo>
                  <a:cubicBezTo>
                    <a:pt x="215130" y="322793"/>
                    <a:pt x="199554" y="273364"/>
                    <a:pt x="228600" y="254000"/>
                  </a:cubicBezTo>
                  <a:cubicBezTo>
                    <a:pt x="323768" y="190554"/>
                    <a:pt x="276456" y="214537"/>
                    <a:pt x="368300" y="177800"/>
                  </a:cubicBezTo>
                  <a:lnTo>
                    <a:pt x="457200" y="190500"/>
                  </a:lnTo>
                  <a:cubicBezTo>
                    <a:pt x="464035" y="198702"/>
                    <a:pt x="419068" y="281544"/>
                    <a:pt x="406400" y="292100"/>
                  </a:cubicBezTo>
                  <a:cubicBezTo>
                    <a:pt x="391856" y="304220"/>
                    <a:pt x="372038" y="308107"/>
                    <a:pt x="355600" y="317500"/>
                  </a:cubicBezTo>
                  <a:cubicBezTo>
                    <a:pt x="342348" y="325073"/>
                    <a:pt x="331152" y="336074"/>
                    <a:pt x="317500" y="342900"/>
                  </a:cubicBezTo>
                  <a:cubicBezTo>
                    <a:pt x="305526" y="348887"/>
                    <a:pt x="291374" y="349613"/>
                    <a:pt x="279400" y="355600"/>
                  </a:cubicBezTo>
                  <a:cubicBezTo>
                    <a:pt x="232102" y="379249"/>
                    <a:pt x="245331" y="383991"/>
                    <a:pt x="203200" y="419100"/>
                  </a:cubicBezTo>
                  <a:cubicBezTo>
                    <a:pt x="191474" y="428871"/>
                    <a:pt x="177800" y="436033"/>
                    <a:pt x="165100" y="444500"/>
                  </a:cubicBezTo>
                  <a:cubicBezTo>
                    <a:pt x="159752" y="452523"/>
                    <a:pt x="120427" y="504269"/>
                    <a:pt x="127000" y="520700"/>
                  </a:cubicBezTo>
                  <a:cubicBezTo>
                    <a:pt x="132669" y="534872"/>
                    <a:pt x="152400" y="537633"/>
                    <a:pt x="165100" y="546100"/>
                  </a:cubicBezTo>
                  <a:cubicBezTo>
                    <a:pt x="215900" y="541867"/>
                    <a:pt x="268384" y="547043"/>
                    <a:pt x="317500" y="533400"/>
                  </a:cubicBezTo>
                  <a:cubicBezTo>
                    <a:pt x="346913" y="525230"/>
                    <a:pt x="368300" y="499533"/>
                    <a:pt x="393700" y="482600"/>
                  </a:cubicBezTo>
                  <a:lnTo>
                    <a:pt x="431800" y="457200"/>
                  </a:lnTo>
                  <a:cubicBezTo>
                    <a:pt x="444500" y="448733"/>
                    <a:pt x="455420" y="436627"/>
                    <a:pt x="469900" y="431800"/>
                  </a:cubicBezTo>
                  <a:lnTo>
                    <a:pt x="546100" y="406400"/>
                  </a:lnTo>
                  <a:cubicBezTo>
                    <a:pt x="571500" y="410633"/>
                    <a:pt x="604092" y="400892"/>
                    <a:pt x="622300" y="419100"/>
                  </a:cubicBezTo>
                  <a:cubicBezTo>
                    <a:pt x="633093" y="429893"/>
                    <a:pt x="608387" y="447149"/>
                    <a:pt x="596900" y="457200"/>
                  </a:cubicBezTo>
                  <a:cubicBezTo>
                    <a:pt x="573926" y="477302"/>
                    <a:pt x="546100" y="491067"/>
                    <a:pt x="520700" y="508000"/>
                  </a:cubicBezTo>
                  <a:cubicBezTo>
                    <a:pt x="508000" y="516467"/>
                    <a:pt x="497825" y="532313"/>
                    <a:pt x="482600" y="533400"/>
                  </a:cubicBezTo>
                  <a:lnTo>
                    <a:pt x="304800" y="546100"/>
                  </a:lnTo>
                  <a:cubicBezTo>
                    <a:pt x="288262" y="557126"/>
                    <a:pt x="242847" y="576140"/>
                    <a:pt x="254000" y="609600"/>
                  </a:cubicBezTo>
                  <a:cubicBezTo>
                    <a:pt x="259680" y="626639"/>
                    <a:pt x="279400" y="635000"/>
                    <a:pt x="292100" y="647700"/>
                  </a:cubicBezTo>
                  <a:cubicBezTo>
                    <a:pt x="545792" y="629579"/>
                    <a:pt x="410360" y="678266"/>
                    <a:pt x="508000" y="596900"/>
                  </a:cubicBezTo>
                  <a:cubicBezTo>
                    <a:pt x="519726" y="587129"/>
                    <a:pt x="532152" y="577699"/>
                    <a:pt x="546100" y="571500"/>
                  </a:cubicBezTo>
                  <a:cubicBezTo>
                    <a:pt x="570566" y="560626"/>
                    <a:pt x="622300" y="546100"/>
                    <a:pt x="622300" y="546100"/>
                  </a:cubicBezTo>
                  <a:cubicBezTo>
                    <a:pt x="654875" y="549358"/>
                    <a:pt x="796657" y="521829"/>
                    <a:pt x="736600" y="596900"/>
                  </a:cubicBezTo>
                  <a:cubicBezTo>
                    <a:pt x="714503" y="624522"/>
                    <a:pt x="665436" y="633098"/>
                    <a:pt x="635000" y="635000"/>
                  </a:cubicBezTo>
                  <a:cubicBezTo>
                    <a:pt x="520844" y="642135"/>
                    <a:pt x="406400" y="643467"/>
                    <a:pt x="292100" y="647700"/>
                  </a:cubicBezTo>
                  <a:cubicBezTo>
                    <a:pt x="279400" y="656167"/>
                    <a:pt x="267252" y="665527"/>
                    <a:pt x="254000" y="673100"/>
                  </a:cubicBezTo>
                  <a:cubicBezTo>
                    <a:pt x="237562" y="682493"/>
                    <a:pt x="207792" y="680133"/>
                    <a:pt x="203200" y="698500"/>
                  </a:cubicBezTo>
                  <a:cubicBezTo>
                    <a:pt x="199498" y="713308"/>
                    <a:pt x="227271" y="717887"/>
                    <a:pt x="241300" y="723900"/>
                  </a:cubicBezTo>
                  <a:cubicBezTo>
                    <a:pt x="257343" y="730776"/>
                    <a:pt x="275167" y="732367"/>
                    <a:pt x="292100" y="736600"/>
                  </a:cubicBezTo>
                  <a:cubicBezTo>
                    <a:pt x="556124" y="722704"/>
                    <a:pt x="472306" y="736175"/>
                    <a:pt x="685800" y="698500"/>
                  </a:cubicBezTo>
                  <a:cubicBezTo>
                    <a:pt x="742860" y="688431"/>
                    <a:pt x="769374" y="682850"/>
                    <a:pt x="825500" y="660400"/>
                  </a:cubicBezTo>
                  <a:cubicBezTo>
                    <a:pt x="843078" y="653369"/>
                    <a:pt x="859367" y="643467"/>
                    <a:pt x="876300" y="635000"/>
                  </a:cubicBezTo>
                  <a:cubicBezTo>
                    <a:pt x="892957" y="568372"/>
                    <a:pt x="906243" y="539543"/>
                    <a:pt x="876300" y="457200"/>
                  </a:cubicBezTo>
                  <a:cubicBezTo>
                    <a:pt x="871725" y="444619"/>
                    <a:pt x="850900" y="448733"/>
                    <a:pt x="838200" y="444500"/>
                  </a:cubicBezTo>
                  <a:cubicBezTo>
                    <a:pt x="804333" y="448733"/>
                    <a:pt x="770180" y="451095"/>
                    <a:pt x="736600" y="457200"/>
                  </a:cubicBezTo>
                  <a:cubicBezTo>
                    <a:pt x="723429" y="459595"/>
                    <a:pt x="711887" y="469900"/>
                    <a:pt x="698500" y="469900"/>
                  </a:cubicBezTo>
                  <a:cubicBezTo>
                    <a:pt x="681046" y="469900"/>
                    <a:pt x="664633" y="461433"/>
                    <a:pt x="647700" y="457200"/>
                  </a:cubicBezTo>
                  <a:cubicBezTo>
                    <a:pt x="654547" y="446929"/>
                    <a:pt x="691058" y="399403"/>
                    <a:pt x="685800" y="381000"/>
                  </a:cubicBezTo>
                  <a:cubicBezTo>
                    <a:pt x="679985" y="360648"/>
                    <a:pt x="660400" y="347133"/>
                    <a:pt x="647700" y="330200"/>
                  </a:cubicBezTo>
                  <a:cubicBezTo>
                    <a:pt x="588433" y="334433"/>
                    <a:pt x="528414" y="332574"/>
                    <a:pt x="469900" y="342900"/>
                  </a:cubicBezTo>
                  <a:cubicBezTo>
                    <a:pt x="454869" y="345553"/>
                    <a:pt x="445452" y="361474"/>
                    <a:pt x="431800" y="368300"/>
                  </a:cubicBezTo>
                  <a:cubicBezTo>
                    <a:pt x="419826" y="374287"/>
                    <a:pt x="406400" y="376767"/>
                    <a:pt x="393700" y="381000"/>
                  </a:cubicBezTo>
                  <a:cubicBezTo>
                    <a:pt x="389467" y="368300"/>
                    <a:pt x="376767" y="355600"/>
                    <a:pt x="381000" y="342900"/>
                  </a:cubicBezTo>
                  <a:cubicBezTo>
                    <a:pt x="392892" y="307225"/>
                    <a:pt x="428651" y="301616"/>
                    <a:pt x="457200" y="292100"/>
                  </a:cubicBezTo>
                  <a:cubicBezTo>
                    <a:pt x="474133" y="279400"/>
                    <a:pt x="495697" y="271224"/>
                    <a:pt x="508000" y="254000"/>
                  </a:cubicBezTo>
                  <a:cubicBezTo>
                    <a:pt x="531881" y="220567"/>
                    <a:pt x="517189" y="121815"/>
                    <a:pt x="508000" y="101600"/>
                  </a:cubicBezTo>
                  <a:cubicBezTo>
                    <a:pt x="499241" y="82331"/>
                    <a:pt x="474133" y="76200"/>
                    <a:pt x="457200" y="63500"/>
                  </a:cubicBezTo>
                  <a:cubicBezTo>
                    <a:pt x="406400" y="71967"/>
                    <a:pt x="356170" y="92569"/>
                    <a:pt x="304800" y="88900"/>
                  </a:cubicBezTo>
                  <a:cubicBezTo>
                    <a:pt x="289575" y="87813"/>
                    <a:pt x="279400" y="50800"/>
                    <a:pt x="279400" y="50800"/>
                  </a:cubicBezTo>
                </a:path>
              </a:pathLst>
            </a:cu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027766" y="2785900"/>
            <a:ext cx="690288" cy="488304"/>
            <a:chOff x="5990220" y="3714483"/>
            <a:chExt cx="690288" cy="488304"/>
          </a:xfrm>
        </p:grpSpPr>
        <p:sp>
          <p:nvSpPr>
            <p:cNvPr id="62" name="Can 61"/>
            <p:cNvSpPr/>
            <p:nvPr/>
          </p:nvSpPr>
          <p:spPr>
            <a:xfrm>
              <a:off x="6045982" y="3714483"/>
              <a:ext cx="558172" cy="215900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990220" y="3833455"/>
              <a:ext cx="690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chow</a:t>
              </a:r>
              <a:endParaRPr lang="en-US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274703" y="5613172"/>
            <a:ext cx="1178215" cy="509224"/>
            <a:chOff x="2015067" y="4915092"/>
            <a:chExt cx="1178215" cy="509224"/>
          </a:xfrm>
        </p:grpSpPr>
        <p:sp>
          <p:nvSpPr>
            <p:cNvPr id="61" name="Can 60"/>
            <p:cNvSpPr/>
            <p:nvPr/>
          </p:nvSpPr>
          <p:spPr>
            <a:xfrm>
              <a:off x="2312186" y="4915092"/>
              <a:ext cx="558172" cy="215900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015067" y="5054984"/>
              <a:ext cx="1178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“Western”</a:t>
              </a:r>
              <a:endParaRPr lang="en-US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5355166" y="2894398"/>
            <a:ext cx="690288" cy="488304"/>
            <a:chOff x="5990220" y="3714483"/>
            <a:chExt cx="690288" cy="488304"/>
          </a:xfrm>
        </p:grpSpPr>
        <p:sp>
          <p:nvSpPr>
            <p:cNvPr id="82" name="Can 81"/>
            <p:cNvSpPr/>
            <p:nvPr/>
          </p:nvSpPr>
          <p:spPr>
            <a:xfrm>
              <a:off x="6045982" y="3714483"/>
              <a:ext cx="558172" cy="215900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990220" y="3833455"/>
              <a:ext cx="690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chow</a:t>
              </a:r>
              <a:endParaRPr lang="en-US" dirty="0"/>
            </a:p>
          </p:txBody>
        </p:sp>
      </p:grpSp>
      <p:sp>
        <p:nvSpPr>
          <p:cNvPr id="97" name="Rectangle 96"/>
          <p:cNvSpPr/>
          <p:nvPr/>
        </p:nvSpPr>
        <p:spPr>
          <a:xfrm>
            <a:off x="3529388" y="1562100"/>
            <a:ext cx="2592012" cy="1910549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3947828" y="1227138"/>
            <a:ext cx="1666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Sterile chamber</a:t>
            </a:r>
            <a:endParaRPr lang="en-US" dirty="0"/>
          </a:p>
        </p:txBody>
      </p:sp>
      <p:grpSp>
        <p:nvGrpSpPr>
          <p:cNvPr id="116" name="Group 115"/>
          <p:cNvGrpSpPr/>
          <p:nvPr/>
        </p:nvGrpSpPr>
        <p:grpSpPr>
          <a:xfrm>
            <a:off x="3878909" y="5112879"/>
            <a:ext cx="1630833" cy="1040296"/>
            <a:chOff x="4381285" y="2914648"/>
            <a:chExt cx="1630833" cy="1040296"/>
          </a:xfrm>
        </p:grpSpPr>
        <p:sp>
          <p:nvSpPr>
            <p:cNvPr id="122" name="Teardrop 121"/>
            <p:cNvSpPr/>
            <p:nvPr/>
          </p:nvSpPr>
          <p:spPr>
            <a:xfrm>
              <a:off x="5558366" y="2921005"/>
              <a:ext cx="317500" cy="266700"/>
            </a:xfrm>
            <a:prstGeom prst="teardrop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hord 122"/>
            <p:cNvSpPr/>
            <p:nvPr/>
          </p:nvSpPr>
          <p:spPr>
            <a:xfrm rot="6743627">
              <a:off x="4623137" y="2672796"/>
              <a:ext cx="1040296" cy="1524000"/>
            </a:xfrm>
            <a:prstGeom prst="chord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Teardrop 123"/>
            <p:cNvSpPr/>
            <p:nvPr/>
          </p:nvSpPr>
          <p:spPr>
            <a:xfrm>
              <a:off x="5694618" y="3058588"/>
              <a:ext cx="317500" cy="266700"/>
            </a:xfrm>
            <a:prstGeom prst="teardrop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5" name="Group 124"/>
            <p:cNvGrpSpPr/>
            <p:nvPr/>
          </p:nvGrpSpPr>
          <p:grpSpPr>
            <a:xfrm rot="3117504">
              <a:off x="5444341" y="3437528"/>
              <a:ext cx="331089" cy="314964"/>
              <a:chOff x="5441559" y="3543300"/>
              <a:chExt cx="286923" cy="292100"/>
            </a:xfrm>
            <a:noFill/>
          </p:grpSpPr>
          <p:cxnSp>
            <p:nvCxnSpPr>
              <p:cNvPr id="128" name="Straight Connector 127"/>
              <p:cNvCxnSpPr/>
              <p:nvPr/>
            </p:nvCxnSpPr>
            <p:spPr>
              <a:xfrm flipH="1">
                <a:off x="5441559" y="3543300"/>
                <a:ext cx="286923" cy="20955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flipH="1">
                <a:off x="5588000" y="3543300"/>
                <a:ext cx="140482" cy="29210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>
                <a:off x="5728482" y="3543300"/>
                <a:ext cx="0" cy="29210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6" name="Oval 125"/>
            <p:cNvSpPr/>
            <p:nvPr/>
          </p:nvSpPr>
          <p:spPr>
            <a:xfrm>
              <a:off x="5600571" y="334517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4559830" y="3066125"/>
              <a:ext cx="647170" cy="518326"/>
            </a:xfrm>
            <a:custGeom>
              <a:avLst/>
              <a:gdLst>
                <a:gd name="connsiteX0" fmla="*/ 254000 w 894116"/>
                <a:gd name="connsiteY0" fmla="*/ 0 h 736600"/>
                <a:gd name="connsiteX1" fmla="*/ 279400 w 894116"/>
                <a:gd name="connsiteY1" fmla="*/ 63500 h 736600"/>
                <a:gd name="connsiteX2" fmla="*/ 228600 w 894116"/>
                <a:gd name="connsiteY2" fmla="*/ 101600 h 736600"/>
                <a:gd name="connsiteX3" fmla="*/ 190500 w 894116"/>
                <a:gd name="connsiteY3" fmla="*/ 139700 h 736600"/>
                <a:gd name="connsiteX4" fmla="*/ 165100 w 894116"/>
                <a:gd name="connsiteY4" fmla="*/ 177800 h 736600"/>
                <a:gd name="connsiteX5" fmla="*/ 50800 w 894116"/>
                <a:gd name="connsiteY5" fmla="*/ 266700 h 736600"/>
                <a:gd name="connsiteX6" fmla="*/ 25400 w 894116"/>
                <a:gd name="connsiteY6" fmla="*/ 317500 h 736600"/>
                <a:gd name="connsiteX7" fmla="*/ 0 w 894116"/>
                <a:gd name="connsiteY7" fmla="*/ 355600 h 736600"/>
                <a:gd name="connsiteX8" fmla="*/ 12700 w 894116"/>
                <a:gd name="connsiteY8" fmla="*/ 419100 h 736600"/>
                <a:gd name="connsiteX9" fmla="*/ 50800 w 894116"/>
                <a:gd name="connsiteY9" fmla="*/ 431800 h 736600"/>
                <a:gd name="connsiteX10" fmla="*/ 139700 w 894116"/>
                <a:gd name="connsiteY10" fmla="*/ 419100 h 736600"/>
                <a:gd name="connsiteX11" fmla="*/ 203200 w 894116"/>
                <a:gd name="connsiteY11" fmla="*/ 355600 h 736600"/>
                <a:gd name="connsiteX12" fmla="*/ 228600 w 894116"/>
                <a:gd name="connsiteY12" fmla="*/ 254000 h 736600"/>
                <a:gd name="connsiteX13" fmla="*/ 368300 w 894116"/>
                <a:gd name="connsiteY13" fmla="*/ 177800 h 736600"/>
                <a:gd name="connsiteX14" fmla="*/ 457200 w 894116"/>
                <a:gd name="connsiteY14" fmla="*/ 190500 h 736600"/>
                <a:gd name="connsiteX15" fmla="*/ 406400 w 894116"/>
                <a:gd name="connsiteY15" fmla="*/ 292100 h 736600"/>
                <a:gd name="connsiteX16" fmla="*/ 355600 w 894116"/>
                <a:gd name="connsiteY16" fmla="*/ 317500 h 736600"/>
                <a:gd name="connsiteX17" fmla="*/ 317500 w 894116"/>
                <a:gd name="connsiteY17" fmla="*/ 342900 h 736600"/>
                <a:gd name="connsiteX18" fmla="*/ 279400 w 894116"/>
                <a:gd name="connsiteY18" fmla="*/ 355600 h 736600"/>
                <a:gd name="connsiteX19" fmla="*/ 203200 w 894116"/>
                <a:gd name="connsiteY19" fmla="*/ 419100 h 736600"/>
                <a:gd name="connsiteX20" fmla="*/ 165100 w 894116"/>
                <a:gd name="connsiteY20" fmla="*/ 444500 h 736600"/>
                <a:gd name="connsiteX21" fmla="*/ 127000 w 894116"/>
                <a:gd name="connsiteY21" fmla="*/ 520700 h 736600"/>
                <a:gd name="connsiteX22" fmla="*/ 165100 w 894116"/>
                <a:gd name="connsiteY22" fmla="*/ 546100 h 736600"/>
                <a:gd name="connsiteX23" fmla="*/ 317500 w 894116"/>
                <a:gd name="connsiteY23" fmla="*/ 533400 h 736600"/>
                <a:gd name="connsiteX24" fmla="*/ 393700 w 894116"/>
                <a:gd name="connsiteY24" fmla="*/ 482600 h 736600"/>
                <a:gd name="connsiteX25" fmla="*/ 431800 w 894116"/>
                <a:gd name="connsiteY25" fmla="*/ 457200 h 736600"/>
                <a:gd name="connsiteX26" fmla="*/ 469900 w 894116"/>
                <a:gd name="connsiteY26" fmla="*/ 431800 h 736600"/>
                <a:gd name="connsiteX27" fmla="*/ 546100 w 894116"/>
                <a:gd name="connsiteY27" fmla="*/ 406400 h 736600"/>
                <a:gd name="connsiteX28" fmla="*/ 622300 w 894116"/>
                <a:gd name="connsiteY28" fmla="*/ 419100 h 736600"/>
                <a:gd name="connsiteX29" fmla="*/ 596900 w 894116"/>
                <a:gd name="connsiteY29" fmla="*/ 457200 h 736600"/>
                <a:gd name="connsiteX30" fmla="*/ 520700 w 894116"/>
                <a:gd name="connsiteY30" fmla="*/ 508000 h 736600"/>
                <a:gd name="connsiteX31" fmla="*/ 482600 w 894116"/>
                <a:gd name="connsiteY31" fmla="*/ 533400 h 736600"/>
                <a:gd name="connsiteX32" fmla="*/ 304800 w 894116"/>
                <a:gd name="connsiteY32" fmla="*/ 546100 h 736600"/>
                <a:gd name="connsiteX33" fmla="*/ 254000 w 894116"/>
                <a:gd name="connsiteY33" fmla="*/ 609600 h 736600"/>
                <a:gd name="connsiteX34" fmla="*/ 292100 w 894116"/>
                <a:gd name="connsiteY34" fmla="*/ 647700 h 736600"/>
                <a:gd name="connsiteX35" fmla="*/ 508000 w 894116"/>
                <a:gd name="connsiteY35" fmla="*/ 596900 h 736600"/>
                <a:gd name="connsiteX36" fmla="*/ 546100 w 894116"/>
                <a:gd name="connsiteY36" fmla="*/ 571500 h 736600"/>
                <a:gd name="connsiteX37" fmla="*/ 622300 w 894116"/>
                <a:gd name="connsiteY37" fmla="*/ 546100 h 736600"/>
                <a:gd name="connsiteX38" fmla="*/ 736600 w 894116"/>
                <a:gd name="connsiteY38" fmla="*/ 596900 h 736600"/>
                <a:gd name="connsiteX39" fmla="*/ 635000 w 894116"/>
                <a:gd name="connsiteY39" fmla="*/ 635000 h 736600"/>
                <a:gd name="connsiteX40" fmla="*/ 292100 w 894116"/>
                <a:gd name="connsiteY40" fmla="*/ 647700 h 736600"/>
                <a:gd name="connsiteX41" fmla="*/ 254000 w 894116"/>
                <a:gd name="connsiteY41" fmla="*/ 673100 h 736600"/>
                <a:gd name="connsiteX42" fmla="*/ 203200 w 894116"/>
                <a:gd name="connsiteY42" fmla="*/ 698500 h 736600"/>
                <a:gd name="connsiteX43" fmla="*/ 241300 w 894116"/>
                <a:gd name="connsiteY43" fmla="*/ 723900 h 736600"/>
                <a:gd name="connsiteX44" fmla="*/ 292100 w 894116"/>
                <a:gd name="connsiteY44" fmla="*/ 736600 h 736600"/>
                <a:gd name="connsiteX45" fmla="*/ 685800 w 894116"/>
                <a:gd name="connsiteY45" fmla="*/ 698500 h 736600"/>
                <a:gd name="connsiteX46" fmla="*/ 825500 w 894116"/>
                <a:gd name="connsiteY46" fmla="*/ 660400 h 736600"/>
                <a:gd name="connsiteX47" fmla="*/ 876300 w 894116"/>
                <a:gd name="connsiteY47" fmla="*/ 635000 h 736600"/>
                <a:gd name="connsiteX48" fmla="*/ 876300 w 894116"/>
                <a:gd name="connsiteY48" fmla="*/ 457200 h 736600"/>
                <a:gd name="connsiteX49" fmla="*/ 838200 w 894116"/>
                <a:gd name="connsiteY49" fmla="*/ 444500 h 736600"/>
                <a:gd name="connsiteX50" fmla="*/ 736600 w 894116"/>
                <a:gd name="connsiteY50" fmla="*/ 457200 h 736600"/>
                <a:gd name="connsiteX51" fmla="*/ 698500 w 894116"/>
                <a:gd name="connsiteY51" fmla="*/ 469900 h 736600"/>
                <a:gd name="connsiteX52" fmla="*/ 647700 w 894116"/>
                <a:gd name="connsiteY52" fmla="*/ 457200 h 736600"/>
                <a:gd name="connsiteX53" fmla="*/ 685800 w 894116"/>
                <a:gd name="connsiteY53" fmla="*/ 381000 h 736600"/>
                <a:gd name="connsiteX54" fmla="*/ 647700 w 894116"/>
                <a:gd name="connsiteY54" fmla="*/ 330200 h 736600"/>
                <a:gd name="connsiteX55" fmla="*/ 469900 w 894116"/>
                <a:gd name="connsiteY55" fmla="*/ 342900 h 736600"/>
                <a:gd name="connsiteX56" fmla="*/ 431800 w 894116"/>
                <a:gd name="connsiteY56" fmla="*/ 368300 h 736600"/>
                <a:gd name="connsiteX57" fmla="*/ 393700 w 894116"/>
                <a:gd name="connsiteY57" fmla="*/ 381000 h 736600"/>
                <a:gd name="connsiteX58" fmla="*/ 381000 w 894116"/>
                <a:gd name="connsiteY58" fmla="*/ 342900 h 736600"/>
                <a:gd name="connsiteX59" fmla="*/ 457200 w 894116"/>
                <a:gd name="connsiteY59" fmla="*/ 292100 h 736600"/>
                <a:gd name="connsiteX60" fmla="*/ 508000 w 894116"/>
                <a:gd name="connsiteY60" fmla="*/ 254000 h 736600"/>
                <a:gd name="connsiteX61" fmla="*/ 508000 w 894116"/>
                <a:gd name="connsiteY61" fmla="*/ 101600 h 736600"/>
                <a:gd name="connsiteX62" fmla="*/ 457200 w 894116"/>
                <a:gd name="connsiteY62" fmla="*/ 63500 h 736600"/>
                <a:gd name="connsiteX63" fmla="*/ 304800 w 894116"/>
                <a:gd name="connsiteY63" fmla="*/ 88900 h 736600"/>
                <a:gd name="connsiteX64" fmla="*/ 279400 w 894116"/>
                <a:gd name="connsiteY64" fmla="*/ 50800 h 73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894116" h="736600">
                  <a:moveTo>
                    <a:pt x="254000" y="0"/>
                  </a:moveTo>
                  <a:cubicBezTo>
                    <a:pt x="262467" y="21167"/>
                    <a:pt x="284929" y="41383"/>
                    <a:pt x="279400" y="63500"/>
                  </a:cubicBezTo>
                  <a:cubicBezTo>
                    <a:pt x="274266" y="84035"/>
                    <a:pt x="244671" y="87825"/>
                    <a:pt x="228600" y="101600"/>
                  </a:cubicBezTo>
                  <a:cubicBezTo>
                    <a:pt x="214963" y="113289"/>
                    <a:pt x="201998" y="125902"/>
                    <a:pt x="190500" y="139700"/>
                  </a:cubicBezTo>
                  <a:cubicBezTo>
                    <a:pt x="180729" y="151426"/>
                    <a:pt x="176587" y="167749"/>
                    <a:pt x="165100" y="177800"/>
                  </a:cubicBezTo>
                  <a:cubicBezTo>
                    <a:pt x="115080" y="221567"/>
                    <a:pt x="86290" y="217013"/>
                    <a:pt x="50800" y="266700"/>
                  </a:cubicBezTo>
                  <a:cubicBezTo>
                    <a:pt x="39796" y="282106"/>
                    <a:pt x="34793" y="301062"/>
                    <a:pt x="25400" y="317500"/>
                  </a:cubicBezTo>
                  <a:cubicBezTo>
                    <a:pt x="17827" y="330752"/>
                    <a:pt x="8467" y="342900"/>
                    <a:pt x="0" y="355600"/>
                  </a:cubicBezTo>
                  <a:cubicBezTo>
                    <a:pt x="4233" y="376767"/>
                    <a:pt x="726" y="401139"/>
                    <a:pt x="12700" y="419100"/>
                  </a:cubicBezTo>
                  <a:cubicBezTo>
                    <a:pt x="20126" y="430239"/>
                    <a:pt x="37413" y="431800"/>
                    <a:pt x="50800" y="431800"/>
                  </a:cubicBezTo>
                  <a:cubicBezTo>
                    <a:pt x="80734" y="431800"/>
                    <a:pt x="110067" y="423333"/>
                    <a:pt x="139700" y="419100"/>
                  </a:cubicBezTo>
                  <a:cubicBezTo>
                    <a:pt x="170180" y="398780"/>
                    <a:pt x="189653" y="392853"/>
                    <a:pt x="203200" y="355600"/>
                  </a:cubicBezTo>
                  <a:cubicBezTo>
                    <a:pt x="215130" y="322793"/>
                    <a:pt x="199554" y="273364"/>
                    <a:pt x="228600" y="254000"/>
                  </a:cubicBezTo>
                  <a:cubicBezTo>
                    <a:pt x="323768" y="190554"/>
                    <a:pt x="276456" y="214537"/>
                    <a:pt x="368300" y="177800"/>
                  </a:cubicBezTo>
                  <a:lnTo>
                    <a:pt x="457200" y="190500"/>
                  </a:lnTo>
                  <a:cubicBezTo>
                    <a:pt x="464035" y="198702"/>
                    <a:pt x="419068" y="281544"/>
                    <a:pt x="406400" y="292100"/>
                  </a:cubicBezTo>
                  <a:cubicBezTo>
                    <a:pt x="391856" y="304220"/>
                    <a:pt x="372038" y="308107"/>
                    <a:pt x="355600" y="317500"/>
                  </a:cubicBezTo>
                  <a:cubicBezTo>
                    <a:pt x="342348" y="325073"/>
                    <a:pt x="331152" y="336074"/>
                    <a:pt x="317500" y="342900"/>
                  </a:cubicBezTo>
                  <a:cubicBezTo>
                    <a:pt x="305526" y="348887"/>
                    <a:pt x="291374" y="349613"/>
                    <a:pt x="279400" y="355600"/>
                  </a:cubicBezTo>
                  <a:cubicBezTo>
                    <a:pt x="232102" y="379249"/>
                    <a:pt x="245331" y="383991"/>
                    <a:pt x="203200" y="419100"/>
                  </a:cubicBezTo>
                  <a:cubicBezTo>
                    <a:pt x="191474" y="428871"/>
                    <a:pt x="177800" y="436033"/>
                    <a:pt x="165100" y="444500"/>
                  </a:cubicBezTo>
                  <a:cubicBezTo>
                    <a:pt x="159752" y="452523"/>
                    <a:pt x="120427" y="504269"/>
                    <a:pt x="127000" y="520700"/>
                  </a:cubicBezTo>
                  <a:cubicBezTo>
                    <a:pt x="132669" y="534872"/>
                    <a:pt x="152400" y="537633"/>
                    <a:pt x="165100" y="546100"/>
                  </a:cubicBezTo>
                  <a:cubicBezTo>
                    <a:pt x="215900" y="541867"/>
                    <a:pt x="268384" y="547043"/>
                    <a:pt x="317500" y="533400"/>
                  </a:cubicBezTo>
                  <a:cubicBezTo>
                    <a:pt x="346913" y="525230"/>
                    <a:pt x="368300" y="499533"/>
                    <a:pt x="393700" y="482600"/>
                  </a:cubicBezTo>
                  <a:lnTo>
                    <a:pt x="431800" y="457200"/>
                  </a:lnTo>
                  <a:cubicBezTo>
                    <a:pt x="444500" y="448733"/>
                    <a:pt x="455420" y="436627"/>
                    <a:pt x="469900" y="431800"/>
                  </a:cubicBezTo>
                  <a:lnTo>
                    <a:pt x="546100" y="406400"/>
                  </a:lnTo>
                  <a:cubicBezTo>
                    <a:pt x="571500" y="410633"/>
                    <a:pt x="604092" y="400892"/>
                    <a:pt x="622300" y="419100"/>
                  </a:cubicBezTo>
                  <a:cubicBezTo>
                    <a:pt x="633093" y="429893"/>
                    <a:pt x="608387" y="447149"/>
                    <a:pt x="596900" y="457200"/>
                  </a:cubicBezTo>
                  <a:cubicBezTo>
                    <a:pt x="573926" y="477302"/>
                    <a:pt x="546100" y="491067"/>
                    <a:pt x="520700" y="508000"/>
                  </a:cubicBezTo>
                  <a:cubicBezTo>
                    <a:pt x="508000" y="516467"/>
                    <a:pt x="497825" y="532313"/>
                    <a:pt x="482600" y="533400"/>
                  </a:cubicBezTo>
                  <a:lnTo>
                    <a:pt x="304800" y="546100"/>
                  </a:lnTo>
                  <a:cubicBezTo>
                    <a:pt x="288262" y="557126"/>
                    <a:pt x="242847" y="576140"/>
                    <a:pt x="254000" y="609600"/>
                  </a:cubicBezTo>
                  <a:cubicBezTo>
                    <a:pt x="259680" y="626639"/>
                    <a:pt x="279400" y="635000"/>
                    <a:pt x="292100" y="647700"/>
                  </a:cubicBezTo>
                  <a:cubicBezTo>
                    <a:pt x="545792" y="629579"/>
                    <a:pt x="410360" y="678266"/>
                    <a:pt x="508000" y="596900"/>
                  </a:cubicBezTo>
                  <a:cubicBezTo>
                    <a:pt x="519726" y="587129"/>
                    <a:pt x="532152" y="577699"/>
                    <a:pt x="546100" y="571500"/>
                  </a:cubicBezTo>
                  <a:cubicBezTo>
                    <a:pt x="570566" y="560626"/>
                    <a:pt x="622300" y="546100"/>
                    <a:pt x="622300" y="546100"/>
                  </a:cubicBezTo>
                  <a:cubicBezTo>
                    <a:pt x="654875" y="549358"/>
                    <a:pt x="796657" y="521829"/>
                    <a:pt x="736600" y="596900"/>
                  </a:cubicBezTo>
                  <a:cubicBezTo>
                    <a:pt x="714503" y="624522"/>
                    <a:pt x="665436" y="633098"/>
                    <a:pt x="635000" y="635000"/>
                  </a:cubicBezTo>
                  <a:cubicBezTo>
                    <a:pt x="520844" y="642135"/>
                    <a:pt x="406400" y="643467"/>
                    <a:pt x="292100" y="647700"/>
                  </a:cubicBezTo>
                  <a:cubicBezTo>
                    <a:pt x="279400" y="656167"/>
                    <a:pt x="267252" y="665527"/>
                    <a:pt x="254000" y="673100"/>
                  </a:cubicBezTo>
                  <a:cubicBezTo>
                    <a:pt x="237562" y="682493"/>
                    <a:pt x="207792" y="680133"/>
                    <a:pt x="203200" y="698500"/>
                  </a:cubicBezTo>
                  <a:cubicBezTo>
                    <a:pt x="199498" y="713308"/>
                    <a:pt x="227271" y="717887"/>
                    <a:pt x="241300" y="723900"/>
                  </a:cubicBezTo>
                  <a:cubicBezTo>
                    <a:pt x="257343" y="730776"/>
                    <a:pt x="275167" y="732367"/>
                    <a:pt x="292100" y="736600"/>
                  </a:cubicBezTo>
                  <a:cubicBezTo>
                    <a:pt x="556124" y="722704"/>
                    <a:pt x="472306" y="736175"/>
                    <a:pt x="685800" y="698500"/>
                  </a:cubicBezTo>
                  <a:cubicBezTo>
                    <a:pt x="742860" y="688431"/>
                    <a:pt x="769374" y="682850"/>
                    <a:pt x="825500" y="660400"/>
                  </a:cubicBezTo>
                  <a:cubicBezTo>
                    <a:pt x="843078" y="653369"/>
                    <a:pt x="859367" y="643467"/>
                    <a:pt x="876300" y="635000"/>
                  </a:cubicBezTo>
                  <a:cubicBezTo>
                    <a:pt x="892957" y="568372"/>
                    <a:pt x="906243" y="539543"/>
                    <a:pt x="876300" y="457200"/>
                  </a:cubicBezTo>
                  <a:cubicBezTo>
                    <a:pt x="871725" y="444619"/>
                    <a:pt x="850900" y="448733"/>
                    <a:pt x="838200" y="444500"/>
                  </a:cubicBezTo>
                  <a:cubicBezTo>
                    <a:pt x="804333" y="448733"/>
                    <a:pt x="770180" y="451095"/>
                    <a:pt x="736600" y="457200"/>
                  </a:cubicBezTo>
                  <a:cubicBezTo>
                    <a:pt x="723429" y="459595"/>
                    <a:pt x="711887" y="469900"/>
                    <a:pt x="698500" y="469900"/>
                  </a:cubicBezTo>
                  <a:cubicBezTo>
                    <a:pt x="681046" y="469900"/>
                    <a:pt x="664633" y="461433"/>
                    <a:pt x="647700" y="457200"/>
                  </a:cubicBezTo>
                  <a:cubicBezTo>
                    <a:pt x="654547" y="446929"/>
                    <a:pt x="691058" y="399403"/>
                    <a:pt x="685800" y="381000"/>
                  </a:cubicBezTo>
                  <a:cubicBezTo>
                    <a:pt x="679985" y="360648"/>
                    <a:pt x="660400" y="347133"/>
                    <a:pt x="647700" y="330200"/>
                  </a:cubicBezTo>
                  <a:cubicBezTo>
                    <a:pt x="588433" y="334433"/>
                    <a:pt x="528414" y="332574"/>
                    <a:pt x="469900" y="342900"/>
                  </a:cubicBezTo>
                  <a:cubicBezTo>
                    <a:pt x="454869" y="345553"/>
                    <a:pt x="445452" y="361474"/>
                    <a:pt x="431800" y="368300"/>
                  </a:cubicBezTo>
                  <a:cubicBezTo>
                    <a:pt x="419826" y="374287"/>
                    <a:pt x="406400" y="376767"/>
                    <a:pt x="393700" y="381000"/>
                  </a:cubicBezTo>
                  <a:cubicBezTo>
                    <a:pt x="389467" y="368300"/>
                    <a:pt x="376767" y="355600"/>
                    <a:pt x="381000" y="342900"/>
                  </a:cubicBezTo>
                  <a:cubicBezTo>
                    <a:pt x="392892" y="307225"/>
                    <a:pt x="428651" y="301616"/>
                    <a:pt x="457200" y="292100"/>
                  </a:cubicBezTo>
                  <a:cubicBezTo>
                    <a:pt x="474133" y="279400"/>
                    <a:pt x="495697" y="271224"/>
                    <a:pt x="508000" y="254000"/>
                  </a:cubicBezTo>
                  <a:cubicBezTo>
                    <a:pt x="531881" y="220567"/>
                    <a:pt x="517189" y="121815"/>
                    <a:pt x="508000" y="101600"/>
                  </a:cubicBezTo>
                  <a:cubicBezTo>
                    <a:pt x="499241" y="82331"/>
                    <a:pt x="474133" y="76200"/>
                    <a:pt x="457200" y="63500"/>
                  </a:cubicBezTo>
                  <a:cubicBezTo>
                    <a:pt x="406400" y="71967"/>
                    <a:pt x="356170" y="92569"/>
                    <a:pt x="304800" y="88900"/>
                  </a:cubicBezTo>
                  <a:cubicBezTo>
                    <a:pt x="289575" y="87813"/>
                    <a:pt x="279400" y="50800"/>
                    <a:pt x="279400" y="50800"/>
                  </a:cubicBezTo>
                </a:path>
              </a:pathLst>
            </a:cu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5373490" y="5826572"/>
            <a:ext cx="690288" cy="488304"/>
            <a:chOff x="5990220" y="3714483"/>
            <a:chExt cx="690288" cy="488304"/>
          </a:xfrm>
        </p:grpSpPr>
        <p:sp>
          <p:nvSpPr>
            <p:cNvPr id="120" name="Can 119"/>
            <p:cNvSpPr/>
            <p:nvPr/>
          </p:nvSpPr>
          <p:spPr>
            <a:xfrm>
              <a:off x="6045982" y="3714483"/>
              <a:ext cx="558172" cy="215900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5990220" y="3833455"/>
              <a:ext cx="690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chow</a:t>
              </a:r>
              <a:endParaRPr lang="en-US" dirty="0"/>
            </a:p>
          </p:txBody>
        </p:sp>
      </p:grpSp>
      <p:sp>
        <p:nvSpPr>
          <p:cNvPr id="118" name="Rectangle 117"/>
          <p:cNvSpPr/>
          <p:nvPr/>
        </p:nvSpPr>
        <p:spPr>
          <a:xfrm>
            <a:off x="3560412" y="4494274"/>
            <a:ext cx="2592012" cy="1910549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extBox 118"/>
          <p:cNvSpPr txBox="1"/>
          <p:nvPr/>
        </p:nvSpPr>
        <p:spPr>
          <a:xfrm>
            <a:off x="3978852" y="4159312"/>
            <a:ext cx="1666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Sterile chamber</a:t>
            </a:r>
            <a:endParaRPr lang="en-US" dirty="0"/>
          </a:p>
        </p:txBody>
      </p:sp>
      <p:grpSp>
        <p:nvGrpSpPr>
          <p:cNvPr id="133" name="Group 132"/>
          <p:cNvGrpSpPr/>
          <p:nvPr/>
        </p:nvGrpSpPr>
        <p:grpSpPr>
          <a:xfrm>
            <a:off x="8248236" y="2883966"/>
            <a:ext cx="690288" cy="488304"/>
            <a:chOff x="5990220" y="3714483"/>
            <a:chExt cx="690288" cy="488304"/>
          </a:xfrm>
        </p:grpSpPr>
        <p:sp>
          <p:nvSpPr>
            <p:cNvPr id="136" name="Can 135"/>
            <p:cNvSpPr/>
            <p:nvPr/>
          </p:nvSpPr>
          <p:spPr>
            <a:xfrm>
              <a:off x="6045982" y="3714483"/>
              <a:ext cx="558172" cy="215900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5990220" y="3833455"/>
              <a:ext cx="690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chow</a:t>
              </a:r>
              <a:endParaRPr lang="en-US" dirty="0"/>
            </a:p>
          </p:txBody>
        </p:sp>
      </p:grpSp>
      <p:sp>
        <p:nvSpPr>
          <p:cNvPr id="134" name="Rectangle 133"/>
          <p:cNvSpPr/>
          <p:nvPr/>
        </p:nvSpPr>
        <p:spPr>
          <a:xfrm>
            <a:off x="6435158" y="1551668"/>
            <a:ext cx="2592012" cy="1910549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TextBox 134"/>
          <p:cNvSpPr txBox="1"/>
          <p:nvPr/>
        </p:nvSpPr>
        <p:spPr>
          <a:xfrm>
            <a:off x="6853598" y="1216706"/>
            <a:ext cx="1666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Sterile chamber</a:t>
            </a:r>
            <a:endParaRPr lang="en-US" dirty="0"/>
          </a:p>
        </p:txBody>
      </p:sp>
      <p:grpSp>
        <p:nvGrpSpPr>
          <p:cNvPr id="149" name="Group 148"/>
          <p:cNvGrpSpPr/>
          <p:nvPr/>
        </p:nvGrpSpPr>
        <p:grpSpPr>
          <a:xfrm>
            <a:off x="8070436" y="5951577"/>
            <a:ext cx="690288" cy="488304"/>
            <a:chOff x="5990220" y="3714483"/>
            <a:chExt cx="690288" cy="488304"/>
          </a:xfrm>
        </p:grpSpPr>
        <p:sp>
          <p:nvSpPr>
            <p:cNvPr id="152" name="Can 151"/>
            <p:cNvSpPr/>
            <p:nvPr/>
          </p:nvSpPr>
          <p:spPr>
            <a:xfrm>
              <a:off x="6045982" y="3714483"/>
              <a:ext cx="558172" cy="215900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5990220" y="3833455"/>
              <a:ext cx="690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chow</a:t>
              </a:r>
              <a:endParaRPr lang="en-US" dirty="0"/>
            </a:p>
          </p:txBody>
        </p:sp>
      </p:grpSp>
      <p:sp>
        <p:nvSpPr>
          <p:cNvPr id="150" name="Rectangle 149"/>
          <p:cNvSpPr/>
          <p:nvPr/>
        </p:nvSpPr>
        <p:spPr>
          <a:xfrm>
            <a:off x="6435158" y="4479579"/>
            <a:ext cx="2592012" cy="1910549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TextBox 150"/>
          <p:cNvSpPr txBox="1"/>
          <p:nvPr/>
        </p:nvSpPr>
        <p:spPr>
          <a:xfrm>
            <a:off x="6853598" y="4144617"/>
            <a:ext cx="1666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Sterile chamber</a:t>
            </a:r>
            <a:endParaRPr lang="en-US" dirty="0"/>
          </a:p>
        </p:txBody>
      </p:sp>
      <p:sp>
        <p:nvSpPr>
          <p:cNvPr id="173" name="Freeform 172"/>
          <p:cNvSpPr/>
          <p:nvPr/>
        </p:nvSpPr>
        <p:spPr>
          <a:xfrm>
            <a:off x="212284" y="2765178"/>
            <a:ext cx="558800" cy="151682"/>
          </a:xfrm>
          <a:custGeom>
            <a:avLst/>
            <a:gdLst>
              <a:gd name="connsiteX0" fmla="*/ 558800 w 558800"/>
              <a:gd name="connsiteY0" fmla="*/ 66922 h 151682"/>
              <a:gd name="connsiteX1" fmla="*/ 431800 w 558800"/>
              <a:gd name="connsiteY1" fmla="*/ 3422 h 151682"/>
              <a:gd name="connsiteX2" fmla="*/ 406400 w 558800"/>
              <a:gd name="connsiteY2" fmla="*/ 54222 h 151682"/>
              <a:gd name="connsiteX3" fmla="*/ 355600 w 558800"/>
              <a:gd name="connsiteY3" fmla="*/ 92322 h 151682"/>
              <a:gd name="connsiteX4" fmla="*/ 228600 w 558800"/>
              <a:gd name="connsiteY4" fmla="*/ 117722 h 151682"/>
              <a:gd name="connsiteX5" fmla="*/ 177800 w 558800"/>
              <a:gd name="connsiteY5" fmla="*/ 41522 h 151682"/>
              <a:gd name="connsiteX6" fmla="*/ 12700 w 558800"/>
              <a:gd name="connsiteY6" fmla="*/ 66922 h 151682"/>
              <a:gd name="connsiteX7" fmla="*/ 0 w 558800"/>
              <a:gd name="connsiteY7" fmla="*/ 79622 h 151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8800" h="151682">
                <a:moveTo>
                  <a:pt x="558800" y="66922"/>
                </a:moveTo>
                <a:cubicBezTo>
                  <a:pt x="536319" y="48937"/>
                  <a:pt x="475793" y="-15432"/>
                  <a:pt x="431800" y="3422"/>
                </a:cubicBezTo>
                <a:cubicBezTo>
                  <a:pt x="414399" y="10880"/>
                  <a:pt x="418721" y="39848"/>
                  <a:pt x="406400" y="54222"/>
                </a:cubicBezTo>
                <a:cubicBezTo>
                  <a:pt x="392625" y="70293"/>
                  <a:pt x="372533" y="79622"/>
                  <a:pt x="355600" y="92322"/>
                </a:cubicBezTo>
                <a:cubicBezTo>
                  <a:pt x="336159" y="150644"/>
                  <a:pt x="340794" y="178134"/>
                  <a:pt x="228600" y="117722"/>
                </a:cubicBezTo>
                <a:cubicBezTo>
                  <a:pt x="201722" y="103249"/>
                  <a:pt x="177800" y="41522"/>
                  <a:pt x="177800" y="41522"/>
                </a:cubicBezTo>
                <a:cubicBezTo>
                  <a:pt x="141377" y="45164"/>
                  <a:pt x="58469" y="44037"/>
                  <a:pt x="12700" y="66922"/>
                </a:cubicBezTo>
                <a:cubicBezTo>
                  <a:pt x="7345" y="69599"/>
                  <a:pt x="4233" y="75389"/>
                  <a:pt x="0" y="79622"/>
                </a:cubicBezTo>
              </a:path>
            </a:pathLst>
          </a:cu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 173"/>
          <p:cNvSpPr/>
          <p:nvPr/>
        </p:nvSpPr>
        <p:spPr>
          <a:xfrm>
            <a:off x="85284" y="5469682"/>
            <a:ext cx="558800" cy="151682"/>
          </a:xfrm>
          <a:custGeom>
            <a:avLst/>
            <a:gdLst>
              <a:gd name="connsiteX0" fmla="*/ 558800 w 558800"/>
              <a:gd name="connsiteY0" fmla="*/ 66922 h 151682"/>
              <a:gd name="connsiteX1" fmla="*/ 431800 w 558800"/>
              <a:gd name="connsiteY1" fmla="*/ 3422 h 151682"/>
              <a:gd name="connsiteX2" fmla="*/ 406400 w 558800"/>
              <a:gd name="connsiteY2" fmla="*/ 54222 h 151682"/>
              <a:gd name="connsiteX3" fmla="*/ 355600 w 558800"/>
              <a:gd name="connsiteY3" fmla="*/ 92322 h 151682"/>
              <a:gd name="connsiteX4" fmla="*/ 228600 w 558800"/>
              <a:gd name="connsiteY4" fmla="*/ 117722 h 151682"/>
              <a:gd name="connsiteX5" fmla="*/ 177800 w 558800"/>
              <a:gd name="connsiteY5" fmla="*/ 41522 h 151682"/>
              <a:gd name="connsiteX6" fmla="*/ 12700 w 558800"/>
              <a:gd name="connsiteY6" fmla="*/ 66922 h 151682"/>
              <a:gd name="connsiteX7" fmla="*/ 0 w 558800"/>
              <a:gd name="connsiteY7" fmla="*/ 79622 h 151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8800" h="151682">
                <a:moveTo>
                  <a:pt x="558800" y="66922"/>
                </a:moveTo>
                <a:cubicBezTo>
                  <a:pt x="536319" y="48937"/>
                  <a:pt x="475793" y="-15432"/>
                  <a:pt x="431800" y="3422"/>
                </a:cubicBezTo>
                <a:cubicBezTo>
                  <a:pt x="414399" y="10880"/>
                  <a:pt x="418721" y="39848"/>
                  <a:pt x="406400" y="54222"/>
                </a:cubicBezTo>
                <a:cubicBezTo>
                  <a:pt x="392625" y="70293"/>
                  <a:pt x="372533" y="79622"/>
                  <a:pt x="355600" y="92322"/>
                </a:cubicBezTo>
                <a:cubicBezTo>
                  <a:pt x="336159" y="150644"/>
                  <a:pt x="340794" y="178134"/>
                  <a:pt x="228600" y="117722"/>
                </a:cubicBezTo>
                <a:cubicBezTo>
                  <a:pt x="201722" y="103249"/>
                  <a:pt x="177800" y="41522"/>
                  <a:pt x="177800" y="41522"/>
                </a:cubicBezTo>
                <a:cubicBezTo>
                  <a:pt x="141377" y="45164"/>
                  <a:pt x="58469" y="44037"/>
                  <a:pt x="12700" y="66922"/>
                </a:cubicBezTo>
                <a:cubicBezTo>
                  <a:pt x="7345" y="69599"/>
                  <a:pt x="4233" y="75389"/>
                  <a:pt x="0" y="79622"/>
                </a:cubicBezTo>
              </a:path>
            </a:pathLst>
          </a:cu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7" name="Group 176"/>
          <p:cNvGrpSpPr/>
          <p:nvPr/>
        </p:nvGrpSpPr>
        <p:grpSpPr>
          <a:xfrm>
            <a:off x="3619636" y="2180705"/>
            <a:ext cx="1871782" cy="1040296"/>
            <a:chOff x="3429136" y="1761605"/>
            <a:chExt cx="1871782" cy="1040296"/>
          </a:xfrm>
        </p:grpSpPr>
        <p:grpSp>
          <p:nvGrpSpPr>
            <p:cNvPr id="71" name="Group 70"/>
            <p:cNvGrpSpPr/>
            <p:nvPr/>
          </p:nvGrpSpPr>
          <p:grpSpPr>
            <a:xfrm>
              <a:off x="3670085" y="1761605"/>
              <a:ext cx="1630833" cy="1040296"/>
              <a:chOff x="4381285" y="2914648"/>
              <a:chExt cx="1630833" cy="1040296"/>
            </a:xfrm>
          </p:grpSpPr>
          <p:sp>
            <p:nvSpPr>
              <p:cNvPr id="72" name="Teardrop 71"/>
              <p:cNvSpPr/>
              <p:nvPr/>
            </p:nvSpPr>
            <p:spPr>
              <a:xfrm>
                <a:off x="5558366" y="2921005"/>
                <a:ext cx="317500" cy="266700"/>
              </a:xfrm>
              <a:prstGeom prst="teardrop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Chord 72"/>
              <p:cNvSpPr/>
              <p:nvPr/>
            </p:nvSpPr>
            <p:spPr>
              <a:xfrm rot="6743627">
                <a:off x="4623137" y="2672796"/>
                <a:ext cx="1040296" cy="1524000"/>
              </a:xfrm>
              <a:prstGeom prst="chord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Teardrop 73"/>
              <p:cNvSpPr/>
              <p:nvPr/>
            </p:nvSpPr>
            <p:spPr>
              <a:xfrm>
                <a:off x="5694618" y="3058588"/>
                <a:ext cx="317500" cy="266700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5" name="Group 74"/>
              <p:cNvGrpSpPr/>
              <p:nvPr/>
            </p:nvGrpSpPr>
            <p:grpSpPr>
              <a:xfrm rot="3117504">
                <a:off x="5444341" y="3437528"/>
                <a:ext cx="331089" cy="314964"/>
                <a:chOff x="5441559" y="3543300"/>
                <a:chExt cx="286923" cy="292100"/>
              </a:xfrm>
              <a:noFill/>
            </p:grpSpPr>
            <p:cxnSp>
              <p:nvCxnSpPr>
                <p:cNvPr id="78" name="Straight Connector 77"/>
                <p:cNvCxnSpPr/>
                <p:nvPr/>
              </p:nvCxnSpPr>
              <p:spPr>
                <a:xfrm flipH="1">
                  <a:off x="5441559" y="3543300"/>
                  <a:ext cx="286923" cy="209550"/>
                </a:xfrm>
                <a:prstGeom prst="line">
                  <a:avLst/>
                </a:prstGeom>
                <a:grpFill/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 flipH="1">
                  <a:off x="5588000" y="3543300"/>
                  <a:ext cx="140482" cy="292100"/>
                </a:xfrm>
                <a:prstGeom prst="line">
                  <a:avLst/>
                </a:prstGeom>
                <a:grpFill/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5728482" y="3543300"/>
                  <a:ext cx="0" cy="292100"/>
                </a:xfrm>
                <a:prstGeom prst="line">
                  <a:avLst/>
                </a:prstGeom>
                <a:grpFill/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6" name="Oval 75"/>
              <p:cNvSpPr/>
              <p:nvPr/>
            </p:nvSpPr>
            <p:spPr>
              <a:xfrm>
                <a:off x="5600571" y="3345175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reeform 76"/>
              <p:cNvSpPr/>
              <p:nvPr/>
            </p:nvSpPr>
            <p:spPr>
              <a:xfrm>
                <a:off x="4559830" y="3066125"/>
                <a:ext cx="647170" cy="518326"/>
              </a:xfrm>
              <a:custGeom>
                <a:avLst/>
                <a:gdLst>
                  <a:gd name="connsiteX0" fmla="*/ 254000 w 894116"/>
                  <a:gd name="connsiteY0" fmla="*/ 0 h 736600"/>
                  <a:gd name="connsiteX1" fmla="*/ 279400 w 894116"/>
                  <a:gd name="connsiteY1" fmla="*/ 63500 h 736600"/>
                  <a:gd name="connsiteX2" fmla="*/ 228600 w 894116"/>
                  <a:gd name="connsiteY2" fmla="*/ 101600 h 736600"/>
                  <a:gd name="connsiteX3" fmla="*/ 190500 w 894116"/>
                  <a:gd name="connsiteY3" fmla="*/ 139700 h 736600"/>
                  <a:gd name="connsiteX4" fmla="*/ 165100 w 894116"/>
                  <a:gd name="connsiteY4" fmla="*/ 177800 h 736600"/>
                  <a:gd name="connsiteX5" fmla="*/ 50800 w 894116"/>
                  <a:gd name="connsiteY5" fmla="*/ 266700 h 736600"/>
                  <a:gd name="connsiteX6" fmla="*/ 25400 w 894116"/>
                  <a:gd name="connsiteY6" fmla="*/ 317500 h 736600"/>
                  <a:gd name="connsiteX7" fmla="*/ 0 w 894116"/>
                  <a:gd name="connsiteY7" fmla="*/ 355600 h 736600"/>
                  <a:gd name="connsiteX8" fmla="*/ 12700 w 894116"/>
                  <a:gd name="connsiteY8" fmla="*/ 419100 h 736600"/>
                  <a:gd name="connsiteX9" fmla="*/ 50800 w 894116"/>
                  <a:gd name="connsiteY9" fmla="*/ 431800 h 736600"/>
                  <a:gd name="connsiteX10" fmla="*/ 139700 w 894116"/>
                  <a:gd name="connsiteY10" fmla="*/ 419100 h 736600"/>
                  <a:gd name="connsiteX11" fmla="*/ 203200 w 894116"/>
                  <a:gd name="connsiteY11" fmla="*/ 355600 h 736600"/>
                  <a:gd name="connsiteX12" fmla="*/ 228600 w 894116"/>
                  <a:gd name="connsiteY12" fmla="*/ 254000 h 736600"/>
                  <a:gd name="connsiteX13" fmla="*/ 368300 w 894116"/>
                  <a:gd name="connsiteY13" fmla="*/ 177800 h 736600"/>
                  <a:gd name="connsiteX14" fmla="*/ 457200 w 894116"/>
                  <a:gd name="connsiteY14" fmla="*/ 190500 h 736600"/>
                  <a:gd name="connsiteX15" fmla="*/ 406400 w 894116"/>
                  <a:gd name="connsiteY15" fmla="*/ 292100 h 736600"/>
                  <a:gd name="connsiteX16" fmla="*/ 355600 w 894116"/>
                  <a:gd name="connsiteY16" fmla="*/ 317500 h 736600"/>
                  <a:gd name="connsiteX17" fmla="*/ 317500 w 894116"/>
                  <a:gd name="connsiteY17" fmla="*/ 342900 h 736600"/>
                  <a:gd name="connsiteX18" fmla="*/ 279400 w 894116"/>
                  <a:gd name="connsiteY18" fmla="*/ 355600 h 736600"/>
                  <a:gd name="connsiteX19" fmla="*/ 203200 w 894116"/>
                  <a:gd name="connsiteY19" fmla="*/ 419100 h 736600"/>
                  <a:gd name="connsiteX20" fmla="*/ 165100 w 894116"/>
                  <a:gd name="connsiteY20" fmla="*/ 444500 h 736600"/>
                  <a:gd name="connsiteX21" fmla="*/ 127000 w 894116"/>
                  <a:gd name="connsiteY21" fmla="*/ 520700 h 736600"/>
                  <a:gd name="connsiteX22" fmla="*/ 165100 w 894116"/>
                  <a:gd name="connsiteY22" fmla="*/ 546100 h 736600"/>
                  <a:gd name="connsiteX23" fmla="*/ 317500 w 894116"/>
                  <a:gd name="connsiteY23" fmla="*/ 533400 h 736600"/>
                  <a:gd name="connsiteX24" fmla="*/ 393700 w 894116"/>
                  <a:gd name="connsiteY24" fmla="*/ 482600 h 736600"/>
                  <a:gd name="connsiteX25" fmla="*/ 431800 w 894116"/>
                  <a:gd name="connsiteY25" fmla="*/ 457200 h 736600"/>
                  <a:gd name="connsiteX26" fmla="*/ 469900 w 894116"/>
                  <a:gd name="connsiteY26" fmla="*/ 431800 h 736600"/>
                  <a:gd name="connsiteX27" fmla="*/ 546100 w 894116"/>
                  <a:gd name="connsiteY27" fmla="*/ 406400 h 736600"/>
                  <a:gd name="connsiteX28" fmla="*/ 622300 w 894116"/>
                  <a:gd name="connsiteY28" fmla="*/ 419100 h 736600"/>
                  <a:gd name="connsiteX29" fmla="*/ 596900 w 894116"/>
                  <a:gd name="connsiteY29" fmla="*/ 457200 h 736600"/>
                  <a:gd name="connsiteX30" fmla="*/ 520700 w 894116"/>
                  <a:gd name="connsiteY30" fmla="*/ 508000 h 736600"/>
                  <a:gd name="connsiteX31" fmla="*/ 482600 w 894116"/>
                  <a:gd name="connsiteY31" fmla="*/ 533400 h 736600"/>
                  <a:gd name="connsiteX32" fmla="*/ 304800 w 894116"/>
                  <a:gd name="connsiteY32" fmla="*/ 546100 h 736600"/>
                  <a:gd name="connsiteX33" fmla="*/ 254000 w 894116"/>
                  <a:gd name="connsiteY33" fmla="*/ 609600 h 736600"/>
                  <a:gd name="connsiteX34" fmla="*/ 292100 w 894116"/>
                  <a:gd name="connsiteY34" fmla="*/ 647700 h 736600"/>
                  <a:gd name="connsiteX35" fmla="*/ 508000 w 894116"/>
                  <a:gd name="connsiteY35" fmla="*/ 596900 h 736600"/>
                  <a:gd name="connsiteX36" fmla="*/ 546100 w 894116"/>
                  <a:gd name="connsiteY36" fmla="*/ 571500 h 736600"/>
                  <a:gd name="connsiteX37" fmla="*/ 622300 w 894116"/>
                  <a:gd name="connsiteY37" fmla="*/ 546100 h 736600"/>
                  <a:gd name="connsiteX38" fmla="*/ 736600 w 894116"/>
                  <a:gd name="connsiteY38" fmla="*/ 596900 h 736600"/>
                  <a:gd name="connsiteX39" fmla="*/ 635000 w 894116"/>
                  <a:gd name="connsiteY39" fmla="*/ 635000 h 736600"/>
                  <a:gd name="connsiteX40" fmla="*/ 292100 w 894116"/>
                  <a:gd name="connsiteY40" fmla="*/ 647700 h 736600"/>
                  <a:gd name="connsiteX41" fmla="*/ 254000 w 894116"/>
                  <a:gd name="connsiteY41" fmla="*/ 673100 h 736600"/>
                  <a:gd name="connsiteX42" fmla="*/ 203200 w 894116"/>
                  <a:gd name="connsiteY42" fmla="*/ 698500 h 736600"/>
                  <a:gd name="connsiteX43" fmla="*/ 241300 w 894116"/>
                  <a:gd name="connsiteY43" fmla="*/ 723900 h 736600"/>
                  <a:gd name="connsiteX44" fmla="*/ 292100 w 894116"/>
                  <a:gd name="connsiteY44" fmla="*/ 736600 h 736600"/>
                  <a:gd name="connsiteX45" fmla="*/ 685800 w 894116"/>
                  <a:gd name="connsiteY45" fmla="*/ 698500 h 736600"/>
                  <a:gd name="connsiteX46" fmla="*/ 825500 w 894116"/>
                  <a:gd name="connsiteY46" fmla="*/ 660400 h 736600"/>
                  <a:gd name="connsiteX47" fmla="*/ 876300 w 894116"/>
                  <a:gd name="connsiteY47" fmla="*/ 635000 h 736600"/>
                  <a:gd name="connsiteX48" fmla="*/ 876300 w 894116"/>
                  <a:gd name="connsiteY48" fmla="*/ 457200 h 736600"/>
                  <a:gd name="connsiteX49" fmla="*/ 838200 w 894116"/>
                  <a:gd name="connsiteY49" fmla="*/ 444500 h 736600"/>
                  <a:gd name="connsiteX50" fmla="*/ 736600 w 894116"/>
                  <a:gd name="connsiteY50" fmla="*/ 457200 h 736600"/>
                  <a:gd name="connsiteX51" fmla="*/ 698500 w 894116"/>
                  <a:gd name="connsiteY51" fmla="*/ 469900 h 736600"/>
                  <a:gd name="connsiteX52" fmla="*/ 647700 w 894116"/>
                  <a:gd name="connsiteY52" fmla="*/ 457200 h 736600"/>
                  <a:gd name="connsiteX53" fmla="*/ 685800 w 894116"/>
                  <a:gd name="connsiteY53" fmla="*/ 381000 h 736600"/>
                  <a:gd name="connsiteX54" fmla="*/ 647700 w 894116"/>
                  <a:gd name="connsiteY54" fmla="*/ 330200 h 736600"/>
                  <a:gd name="connsiteX55" fmla="*/ 469900 w 894116"/>
                  <a:gd name="connsiteY55" fmla="*/ 342900 h 736600"/>
                  <a:gd name="connsiteX56" fmla="*/ 431800 w 894116"/>
                  <a:gd name="connsiteY56" fmla="*/ 368300 h 736600"/>
                  <a:gd name="connsiteX57" fmla="*/ 393700 w 894116"/>
                  <a:gd name="connsiteY57" fmla="*/ 381000 h 736600"/>
                  <a:gd name="connsiteX58" fmla="*/ 381000 w 894116"/>
                  <a:gd name="connsiteY58" fmla="*/ 342900 h 736600"/>
                  <a:gd name="connsiteX59" fmla="*/ 457200 w 894116"/>
                  <a:gd name="connsiteY59" fmla="*/ 292100 h 736600"/>
                  <a:gd name="connsiteX60" fmla="*/ 508000 w 894116"/>
                  <a:gd name="connsiteY60" fmla="*/ 254000 h 736600"/>
                  <a:gd name="connsiteX61" fmla="*/ 508000 w 894116"/>
                  <a:gd name="connsiteY61" fmla="*/ 101600 h 736600"/>
                  <a:gd name="connsiteX62" fmla="*/ 457200 w 894116"/>
                  <a:gd name="connsiteY62" fmla="*/ 63500 h 736600"/>
                  <a:gd name="connsiteX63" fmla="*/ 304800 w 894116"/>
                  <a:gd name="connsiteY63" fmla="*/ 88900 h 736600"/>
                  <a:gd name="connsiteX64" fmla="*/ 279400 w 894116"/>
                  <a:gd name="connsiteY64" fmla="*/ 50800 h 736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</a:cxnLst>
                <a:rect l="l" t="t" r="r" b="b"/>
                <a:pathLst>
                  <a:path w="894116" h="736600">
                    <a:moveTo>
                      <a:pt x="254000" y="0"/>
                    </a:moveTo>
                    <a:cubicBezTo>
                      <a:pt x="262467" y="21167"/>
                      <a:pt x="284929" y="41383"/>
                      <a:pt x="279400" y="63500"/>
                    </a:cubicBezTo>
                    <a:cubicBezTo>
                      <a:pt x="274266" y="84035"/>
                      <a:pt x="244671" y="87825"/>
                      <a:pt x="228600" y="101600"/>
                    </a:cubicBezTo>
                    <a:cubicBezTo>
                      <a:pt x="214963" y="113289"/>
                      <a:pt x="201998" y="125902"/>
                      <a:pt x="190500" y="139700"/>
                    </a:cubicBezTo>
                    <a:cubicBezTo>
                      <a:pt x="180729" y="151426"/>
                      <a:pt x="176587" y="167749"/>
                      <a:pt x="165100" y="177800"/>
                    </a:cubicBezTo>
                    <a:cubicBezTo>
                      <a:pt x="115080" y="221567"/>
                      <a:pt x="86290" y="217013"/>
                      <a:pt x="50800" y="266700"/>
                    </a:cubicBezTo>
                    <a:cubicBezTo>
                      <a:pt x="39796" y="282106"/>
                      <a:pt x="34793" y="301062"/>
                      <a:pt x="25400" y="317500"/>
                    </a:cubicBezTo>
                    <a:cubicBezTo>
                      <a:pt x="17827" y="330752"/>
                      <a:pt x="8467" y="342900"/>
                      <a:pt x="0" y="355600"/>
                    </a:cubicBezTo>
                    <a:cubicBezTo>
                      <a:pt x="4233" y="376767"/>
                      <a:pt x="726" y="401139"/>
                      <a:pt x="12700" y="419100"/>
                    </a:cubicBezTo>
                    <a:cubicBezTo>
                      <a:pt x="20126" y="430239"/>
                      <a:pt x="37413" y="431800"/>
                      <a:pt x="50800" y="431800"/>
                    </a:cubicBezTo>
                    <a:cubicBezTo>
                      <a:pt x="80734" y="431800"/>
                      <a:pt x="110067" y="423333"/>
                      <a:pt x="139700" y="419100"/>
                    </a:cubicBezTo>
                    <a:cubicBezTo>
                      <a:pt x="170180" y="398780"/>
                      <a:pt x="189653" y="392853"/>
                      <a:pt x="203200" y="355600"/>
                    </a:cubicBezTo>
                    <a:cubicBezTo>
                      <a:pt x="215130" y="322793"/>
                      <a:pt x="199554" y="273364"/>
                      <a:pt x="228600" y="254000"/>
                    </a:cubicBezTo>
                    <a:cubicBezTo>
                      <a:pt x="323768" y="190554"/>
                      <a:pt x="276456" y="214537"/>
                      <a:pt x="368300" y="177800"/>
                    </a:cubicBezTo>
                    <a:lnTo>
                      <a:pt x="457200" y="190500"/>
                    </a:lnTo>
                    <a:cubicBezTo>
                      <a:pt x="464035" y="198702"/>
                      <a:pt x="419068" y="281544"/>
                      <a:pt x="406400" y="292100"/>
                    </a:cubicBezTo>
                    <a:cubicBezTo>
                      <a:pt x="391856" y="304220"/>
                      <a:pt x="372038" y="308107"/>
                      <a:pt x="355600" y="317500"/>
                    </a:cubicBezTo>
                    <a:cubicBezTo>
                      <a:pt x="342348" y="325073"/>
                      <a:pt x="331152" y="336074"/>
                      <a:pt x="317500" y="342900"/>
                    </a:cubicBezTo>
                    <a:cubicBezTo>
                      <a:pt x="305526" y="348887"/>
                      <a:pt x="291374" y="349613"/>
                      <a:pt x="279400" y="355600"/>
                    </a:cubicBezTo>
                    <a:cubicBezTo>
                      <a:pt x="232102" y="379249"/>
                      <a:pt x="245331" y="383991"/>
                      <a:pt x="203200" y="419100"/>
                    </a:cubicBezTo>
                    <a:cubicBezTo>
                      <a:pt x="191474" y="428871"/>
                      <a:pt x="177800" y="436033"/>
                      <a:pt x="165100" y="444500"/>
                    </a:cubicBezTo>
                    <a:cubicBezTo>
                      <a:pt x="159752" y="452523"/>
                      <a:pt x="120427" y="504269"/>
                      <a:pt x="127000" y="520700"/>
                    </a:cubicBezTo>
                    <a:cubicBezTo>
                      <a:pt x="132669" y="534872"/>
                      <a:pt x="152400" y="537633"/>
                      <a:pt x="165100" y="546100"/>
                    </a:cubicBezTo>
                    <a:cubicBezTo>
                      <a:pt x="215900" y="541867"/>
                      <a:pt x="268384" y="547043"/>
                      <a:pt x="317500" y="533400"/>
                    </a:cubicBezTo>
                    <a:cubicBezTo>
                      <a:pt x="346913" y="525230"/>
                      <a:pt x="368300" y="499533"/>
                      <a:pt x="393700" y="482600"/>
                    </a:cubicBezTo>
                    <a:lnTo>
                      <a:pt x="431800" y="457200"/>
                    </a:lnTo>
                    <a:cubicBezTo>
                      <a:pt x="444500" y="448733"/>
                      <a:pt x="455420" y="436627"/>
                      <a:pt x="469900" y="431800"/>
                    </a:cubicBezTo>
                    <a:lnTo>
                      <a:pt x="546100" y="406400"/>
                    </a:lnTo>
                    <a:cubicBezTo>
                      <a:pt x="571500" y="410633"/>
                      <a:pt x="604092" y="400892"/>
                      <a:pt x="622300" y="419100"/>
                    </a:cubicBezTo>
                    <a:cubicBezTo>
                      <a:pt x="633093" y="429893"/>
                      <a:pt x="608387" y="447149"/>
                      <a:pt x="596900" y="457200"/>
                    </a:cubicBezTo>
                    <a:cubicBezTo>
                      <a:pt x="573926" y="477302"/>
                      <a:pt x="546100" y="491067"/>
                      <a:pt x="520700" y="508000"/>
                    </a:cubicBezTo>
                    <a:cubicBezTo>
                      <a:pt x="508000" y="516467"/>
                      <a:pt x="497825" y="532313"/>
                      <a:pt x="482600" y="533400"/>
                    </a:cubicBezTo>
                    <a:lnTo>
                      <a:pt x="304800" y="546100"/>
                    </a:lnTo>
                    <a:cubicBezTo>
                      <a:pt x="288262" y="557126"/>
                      <a:pt x="242847" y="576140"/>
                      <a:pt x="254000" y="609600"/>
                    </a:cubicBezTo>
                    <a:cubicBezTo>
                      <a:pt x="259680" y="626639"/>
                      <a:pt x="279400" y="635000"/>
                      <a:pt x="292100" y="647700"/>
                    </a:cubicBezTo>
                    <a:cubicBezTo>
                      <a:pt x="545792" y="629579"/>
                      <a:pt x="410360" y="678266"/>
                      <a:pt x="508000" y="596900"/>
                    </a:cubicBezTo>
                    <a:cubicBezTo>
                      <a:pt x="519726" y="587129"/>
                      <a:pt x="532152" y="577699"/>
                      <a:pt x="546100" y="571500"/>
                    </a:cubicBezTo>
                    <a:cubicBezTo>
                      <a:pt x="570566" y="560626"/>
                      <a:pt x="622300" y="546100"/>
                      <a:pt x="622300" y="546100"/>
                    </a:cubicBezTo>
                    <a:cubicBezTo>
                      <a:pt x="654875" y="549358"/>
                      <a:pt x="796657" y="521829"/>
                      <a:pt x="736600" y="596900"/>
                    </a:cubicBezTo>
                    <a:cubicBezTo>
                      <a:pt x="714503" y="624522"/>
                      <a:pt x="665436" y="633098"/>
                      <a:pt x="635000" y="635000"/>
                    </a:cubicBezTo>
                    <a:cubicBezTo>
                      <a:pt x="520844" y="642135"/>
                      <a:pt x="406400" y="643467"/>
                      <a:pt x="292100" y="647700"/>
                    </a:cubicBezTo>
                    <a:cubicBezTo>
                      <a:pt x="279400" y="656167"/>
                      <a:pt x="267252" y="665527"/>
                      <a:pt x="254000" y="673100"/>
                    </a:cubicBezTo>
                    <a:cubicBezTo>
                      <a:pt x="237562" y="682493"/>
                      <a:pt x="207792" y="680133"/>
                      <a:pt x="203200" y="698500"/>
                    </a:cubicBezTo>
                    <a:cubicBezTo>
                      <a:pt x="199498" y="713308"/>
                      <a:pt x="227271" y="717887"/>
                      <a:pt x="241300" y="723900"/>
                    </a:cubicBezTo>
                    <a:cubicBezTo>
                      <a:pt x="257343" y="730776"/>
                      <a:pt x="275167" y="732367"/>
                      <a:pt x="292100" y="736600"/>
                    </a:cubicBezTo>
                    <a:cubicBezTo>
                      <a:pt x="556124" y="722704"/>
                      <a:pt x="472306" y="736175"/>
                      <a:pt x="685800" y="698500"/>
                    </a:cubicBezTo>
                    <a:cubicBezTo>
                      <a:pt x="742860" y="688431"/>
                      <a:pt x="769374" y="682850"/>
                      <a:pt x="825500" y="660400"/>
                    </a:cubicBezTo>
                    <a:cubicBezTo>
                      <a:pt x="843078" y="653369"/>
                      <a:pt x="859367" y="643467"/>
                      <a:pt x="876300" y="635000"/>
                    </a:cubicBezTo>
                    <a:cubicBezTo>
                      <a:pt x="892957" y="568372"/>
                      <a:pt x="906243" y="539543"/>
                      <a:pt x="876300" y="457200"/>
                    </a:cubicBezTo>
                    <a:cubicBezTo>
                      <a:pt x="871725" y="444619"/>
                      <a:pt x="850900" y="448733"/>
                      <a:pt x="838200" y="444500"/>
                    </a:cubicBezTo>
                    <a:cubicBezTo>
                      <a:pt x="804333" y="448733"/>
                      <a:pt x="770180" y="451095"/>
                      <a:pt x="736600" y="457200"/>
                    </a:cubicBezTo>
                    <a:cubicBezTo>
                      <a:pt x="723429" y="459595"/>
                      <a:pt x="711887" y="469900"/>
                      <a:pt x="698500" y="469900"/>
                    </a:cubicBezTo>
                    <a:cubicBezTo>
                      <a:pt x="681046" y="469900"/>
                      <a:pt x="664633" y="461433"/>
                      <a:pt x="647700" y="457200"/>
                    </a:cubicBezTo>
                    <a:cubicBezTo>
                      <a:pt x="654547" y="446929"/>
                      <a:pt x="691058" y="399403"/>
                      <a:pt x="685800" y="381000"/>
                    </a:cubicBezTo>
                    <a:cubicBezTo>
                      <a:pt x="679985" y="360648"/>
                      <a:pt x="660400" y="347133"/>
                      <a:pt x="647700" y="330200"/>
                    </a:cubicBezTo>
                    <a:cubicBezTo>
                      <a:pt x="588433" y="334433"/>
                      <a:pt x="528414" y="332574"/>
                      <a:pt x="469900" y="342900"/>
                    </a:cubicBezTo>
                    <a:cubicBezTo>
                      <a:pt x="454869" y="345553"/>
                      <a:pt x="445452" y="361474"/>
                      <a:pt x="431800" y="368300"/>
                    </a:cubicBezTo>
                    <a:cubicBezTo>
                      <a:pt x="419826" y="374287"/>
                      <a:pt x="406400" y="376767"/>
                      <a:pt x="393700" y="381000"/>
                    </a:cubicBezTo>
                    <a:cubicBezTo>
                      <a:pt x="389467" y="368300"/>
                      <a:pt x="376767" y="355600"/>
                      <a:pt x="381000" y="342900"/>
                    </a:cubicBezTo>
                    <a:cubicBezTo>
                      <a:pt x="392892" y="307225"/>
                      <a:pt x="428651" y="301616"/>
                      <a:pt x="457200" y="292100"/>
                    </a:cubicBezTo>
                    <a:cubicBezTo>
                      <a:pt x="474133" y="279400"/>
                      <a:pt x="495697" y="271224"/>
                      <a:pt x="508000" y="254000"/>
                    </a:cubicBezTo>
                    <a:cubicBezTo>
                      <a:pt x="531881" y="220567"/>
                      <a:pt x="517189" y="121815"/>
                      <a:pt x="508000" y="101600"/>
                    </a:cubicBezTo>
                    <a:cubicBezTo>
                      <a:pt x="499241" y="82331"/>
                      <a:pt x="474133" y="76200"/>
                      <a:pt x="457200" y="63500"/>
                    </a:cubicBezTo>
                    <a:cubicBezTo>
                      <a:pt x="406400" y="71967"/>
                      <a:pt x="356170" y="92569"/>
                      <a:pt x="304800" y="88900"/>
                    </a:cubicBezTo>
                    <a:cubicBezTo>
                      <a:pt x="289575" y="87813"/>
                      <a:pt x="279400" y="50800"/>
                      <a:pt x="279400" y="50800"/>
                    </a:cubicBezTo>
                  </a:path>
                </a:pathLst>
              </a:cu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5" name="Freeform 174"/>
            <p:cNvSpPr/>
            <p:nvPr/>
          </p:nvSpPr>
          <p:spPr>
            <a:xfrm>
              <a:off x="3429136" y="2497760"/>
              <a:ext cx="558800" cy="151682"/>
            </a:xfrm>
            <a:custGeom>
              <a:avLst/>
              <a:gdLst>
                <a:gd name="connsiteX0" fmla="*/ 558800 w 558800"/>
                <a:gd name="connsiteY0" fmla="*/ 66922 h 151682"/>
                <a:gd name="connsiteX1" fmla="*/ 431800 w 558800"/>
                <a:gd name="connsiteY1" fmla="*/ 3422 h 151682"/>
                <a:gd name="connsiteX2" fmla="*/ 406400 w 558800"/>
                <a:gd name="connsiteY2" fmla="*/ 54222 h 151682"/>
                <a:gd name="connsiteX3" fmla="*/ 355600 w 558800"/>
                <a:gd name="connsiteY3" fmla="*/ 92322 h 151682"/>
                <a:gd name="connsiteX4" fmla="*/ 228600 w 558800"/>
                <a:gd name="connsiteY4" fmla="*/ 117722 h 151682"/>
                <a:gd name="connsiteX5" fmla="*/ 177800 w 558800"/>
                <a:gd name="connsiteY5" fmla="*/ 41522 h 151682"/>
                <a:gd name="connsiteX6" fmla="*/ 12700 w 558800"/>
                <a:gd name="connsiteY6" fmla="*/ 66922 h 151682"/>
                <a:gd name="connsiteX7" fmla="*/ 0 w 558800"/>
                <a:gd name="connsiteY7" fmla="*/ 79622 h 151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8800" h="151682">
                  <a:moveTo>
                    <a:pt x="558800" y="66922"/>
                  </a:moveTo>
                  <a:cubicBezTo>
                    <a:pt x="536319" y="48937"/>
                    <a:pt x="475793" y="-15432"/>
                    <a:pt x="431800" y="3422"/>
                  </a:cubicBezTo>
                  <a:cubicBezTo>
                    <a:pt x="414399" y="10880"/>
                    <a:pt x="418721" y="39848"/>
                    <a:pt x="406400" y="54222"/>
                  </a:cubicBezTo>
                  <a:cubicBezTo>
                    <a:pt x="392625" y="70293"/>
                    <a:pt x="372533" y="79622"/>
                    <a:pt x="355600" y="92322"/>
                  </a:cubicBezTo>
                  <a:cubicBezTo>
                    <a:pt x="336159" y="150644"/>
                    <a:pt x="340794" y="178134"/>
                    <a:pt x="228600" y="117722"/>
                  </a:cubicBezTo>
                  <a:cubicBezTo>
                    <a:pt x="201722" y="103249"/>
                    <a:pt x="177800" y="41522"/>
                    <a:pt x="177800" y="41522"/>
                  </a:cubicBezTo>
                  <a:cubicBezTo>
                    <a:pt x="141377" y="45164"/>
                    <a:pt x="58469" y="44037"/>
                    <a:pt x="12700" y="66922"/>
                  </a:cubicBezTo>
                  <a:cubicBezTo>
                    <a:pt x="7345" y="69599"/>
                    <a:pt x="4233" y="75389"/>
                    <a:pt x="0" y="79622"/>
                  </a:cubicBezTo>
                </a:path>
              </a:pathLst>
            </a:cu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6" name="Freeform 175"/>
          <p:cNvSpPr/>
          <p:nvPr/>
        </p:nvSpPr>
        <p:spPr>
          <a:xfrm>
            <a:off x="3630854" y="5826572"/>
            <a:ext cx="558800" cy="151682"/>
          </a:xfrm>
          <a:custGeom>
            <a:avLst/>
            <a:gdLst>
              <a:gd name="connsiteX0" fmla="*/ 558800 w 558800"/>
              <a:gd name="connsiteY0" fmla="*/ 66922 h 151682"/>
              <a:gd name="connsiteX1" fmla="*/ 431800 w 558800"/>
              <a:gd name="connsiteY1" fmla="*/ 3422 h 151682"/>
              <a:gd name="connsiteX2" fmla="*/ 406400 w 558800"/>
              <a:gd name="connsiteY2" fmla="*/ 54222 h 151682"/>
              <a:gd name="connsiteX3" fmla="*/ 355600 w 558800"/>
              <a:gd name="connsiteY3" fmla="*/ 92322 h 151682"/>
              <a:gd name="connsiteX4" fmla="*/ 228600 w 558800"/>
              <a:gd name="connsiteY4" fmla="*/ 117722 h 151682"/>
              <a:gd name="connsiteX5" fmla="*/ 177800 w 558800"/>
              <a:gd name="connsiteY5" fmla="*/ 41522 h 151682"/>
              <a:gd name="connsiteX6" fmla="*/ 12700 w 558800"/>
              <a:gd name="connsiteY6" fmla="*/ 66922 h 151682"/>
              <a:gd name="connsiteX7" fmla="*/ 0 w 558800"/>
              <a:gd name="connsiteY7" fmla="*/ 79622 h 151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8800" h="151682">
                <a:moveTo>
                  <a:pt x="558800" y="66922"/>
                </a:moveTo>
                <a:cubicBezTo>
                  <a:pt x="536319" y="48937"/>
                  <a:pt x="475793" y="-15432"/>
                  <a:pt x="431800" y="3422"/>
                </a:cubicBezTo>
                <a:cubicBezTo>
                  <a:pt x="414399" y="10880"/>
                  <a:pt x="418721" y="39848"/>
                  <a:pt x="406400" y="54222"/>
                </a:cubicBezTo>
                <a:cubicBezTo>
                  <a:pt x="392625" y="70293"/>
                  <a:pt x="372533" y="79622"/>
                  <a:pt x="355600" y="92322"/>
                </a:cubicBezTo>
                <a:cubicBezTo>
                  <a:pt x="336159" y="150644"/>
                  <a:pt x="340794" y="178134"/>
                  <a:pt x="228600" y="117722"/>
                </a:cubicBezTo>
                <a:cubicBezTo>
                  <a:pt x="201722" y="103249"/>
                  <a:pt x="177800" y="41522"/>
                  <a:pt x="177800" y="41522"/>
                </a:cubicBezTo>
                <a:cubicBezTo>
                  <a:pt x="141377" y="45164"/>
                  <a:pt x="58469" y="44037"/>
                  <a:pt x="12700" y="66922"/>
                </a:cubicBezTo>
                <a:cubicBezTo>
                  <a:pt x="7345" y="69599"/>
                  <a:pt x="4233" y="75389"/>
                  <a:pt x="0" y="79622"/>
                </a:cubicBezTo>
              </a:path>
            </a:pathLst>
          </a:cu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4" name="Group 183"/>
          <p:cNvGrpSpPr/>
          <p:nvPr/>
        </p:nvGrpSpPr>
        <p:grpSpPr>
          <a:xfrm>
            <a:off x="914400" y="1710442"/>
            <a:ext cx="3200400" cy="893058"/>
            <a:chOff x="914400" y="1291342"/>
            <a:chExt cx="3200400" cy="893058"/>
          </a:xfrm>
        </p:grpSpPr>
        <p:sp>
          <p:nvSpPr>
            <p:cNvPr id="182" name="Freeform 181"/>
            <p:cNvSpPr/>
            <p:nvPr/>
          </p:nvSpPr>
          <p:spPr>
            <a:xfrm rot="21362056">
              <a:off x="914400" y="1291342"/>
              <a:ext cx="3175000" cy="893058"/>
            </a:xfrm>
            <a:custGeom>
              <a:avLst/>
              <a:gdLst>
                <a:gd name="connsiteX0" fmla="*/ 0 w 3175000"/>
                <a:gd name="connsiteY0" fmla="*/ 423158 h 893058"/>
                <a:gd name="connsiteX1" fmla="*/ 355600 w 3175000"/>
                <a:gd name="connsiteY1" fmla="*/ 118358 h 893058"/>
                <a:gd name="connsiteX2" fmla="*/ 1193800 w 3175000"/>
                <a:gd name="connsiteY2" fmla="*/ 54858 h 893058"/>
                <a:gd name="connsiteX3" fmla="*/ 3175000 w 3175000"/>
                <a:gd name="connsiteY3" fmla="*/ 893058 h 893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75000" h="893058">
                  <a:moveTo>
                    <a:pt x="0" y="423158"/>
                  </a:moveTo>
                  <a:cubicBezTo>
                    <a:pt x="78316" y="301449"/>
                    <a:pt x="156633" y="179741"/>
                    <a:pt x="355600" y="118358"/>
                  </a:cubicBezTo>
                  <a:cubicBezTo>
                    <a:pt x="554567" y="56975"/>
                    <a:pt x="723900" y="-74259"/>
                    <a:pt x="1193800" y="54858"/>
                  </a:cubicBezTo>
                  <a:cubicBezTo>
                    <a:pt x="1663700" y="183975"/>
                    <a:pt x="3175000" y="893058"/>
                    <a:pt x="3175000" y="893058"/>
                  </a:cubicBezTo>
                </a:path>
              </a:pathLst>
            </a:custGeom>
            <a:ln w="28575" cmpd="sng">
              <a:solidFill>
                <a:srgbClr val="FF0000"/>
              </a:solidFill>
              <a:headEnd type="none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Isosceles Triangle 182"/>
            <p:cNvSpPr/>
            <p:nvPr/>
          </p:nvSpPr>
          <p:spPr>
            <a:xfrm rot="7140000">
              <a:off x="3766797" y="1742713"/>
              <a:ext cx="266700" cy="429306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838730" y="4552373"/>
            <a:ext cx="3200400" cy="893058"/>
            <a:chOff x="914400" y="1291342"/>
            <a:chExt cx="3200400" cy="893058"/>
          </a:xfrm>
        </p:grpSpPr>
        <p:sp>
          <p:nvSpPr>
            <p:cNvPr id="186" name="Freeform 185"/>
            <p:cNvSpPr/>
            <p:nvPr/>
          </p:nvSpPr>
          <p:spPr>
            <a:xfrm rot="21362056">
              <a:off x="914400" y="1291342"/>
              <a:ext cx="3175000" cy="893058"/>
            </a:xfrm>
            <a:custGeom>
              <a:avLst/>
              <a:gdLst>
                <a:gd name="connsiteX0" fmla="*/ 0 w 3175000"/>
                <a:gd name="connsiteY0" fmla="*/ 423158 h 893058"/>
                <a:gd name="connsiteX1" fmla="*/ 355600 w 3175000"/>
                <a:gd name="connsiteY1" fmla="*/ 118358 h 893058"/>
                <a:gd name="connsiteX2" fmla="*/ 1193800 w 3175000"/>
                <a:gd name="connsiteY2" fmla="*/ 54858 h 893058"/>
                <a:gd name="connsiteX3" fmla="*/ 3175000 w 3175000"/>
                <a:gd name="connsiteY3" fmla="*/ 893058 h 893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75000" h="893058">
                  <a:moveTo>
                    <a:pt x="0" y="423158"/>
                  </a:moveTo>
                  <a:cubicBezTo>
                    <a:pt x="78316" y="301449"/>
                    <a:pt x="156633" y="179741"/>
                    <a:pt x="355600" y="118358"/>
                  </a:cubicBezTo>
                  <a:cubicBezTo>
                    <a:pt x="554567" y="56975"/>
                    <a:pt x="723900" y="-74259"/>
                    <a:pt x="1193800" y="54858"/>
                  </a:cubicBezTo>
                  <a:cubicBezTo>
                    <a:pt x="1663700" y="183975"/>
                    <a:pt x="3175000" y="893058"/>
                    <a:pt x="3175000" y="893058"/>
                  </a:cubicBezTo>
                </a:path>
              </a:pathLst>
            </a:custGeom>
            <a:ln w="28575" cmpd="sng">
              <a:solidFill>
                <a:srgbClr val="FF0000"/>
              </a:solidFill>
              <a:headEnd type="none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Isosceles Triangle 186"/>
            <p:cNvSpPr/>
            <p:nvPr/>
          </p:nvSpPr>
          <p:spPr>
            <a:xfrm rot="7140000">
              <a:off x="3766797" y="1742713"/>
              <a:ext cx="266700" cy="429306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8" name="TextBox 187"/>
          <p:cNvSpPr txBox="1"/>
          <p:nvPr/>
        </p:nvSpPr>
        <p:spPr>
          <a:xfrm>
            <a:off x="85284" y="3454193"/>
            <a:ext cx="3340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Transplant gut bacteria into lean mouse without any gut bacteria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0" name="Straight Arrow Connector 189"/>
          <p:cNvCxnSpPr/>
          <p:nvPr/>
        </p:nvCxnSpPr>
        <p:spPr>
          <a:xfrm>
            <a:off x="5969100" y="2497664"/>
            <a:ext cx="643858" cy="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/>
          <p:nvPr/>
        </p:nvCxnSpPr>
        <p:spPr>
          <a:xfrm>
            <a:off x="5969100" y="5670142"/>
            <a:ext cx="643858" cy="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678071" y="2187062"/>
            <a:ext cx="351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678071" y="5310475"/>
            <a:ext cx="351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-23460" y="6530774"/>
            <a:ext cx="6314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FFFFFF"/>
                </a:solidFill>
                <a:ea typeface="msgothic" charset="0"/>
                <a:cs typeface="msgothic" charset="0"/>
              </a:rPr>
              <a:t>Source: </a:t>
            </a:r>
            <a:r>
              <a:rPr lang="en-GB" sz="1200" dirty="0" err="1" smtClean="0">
                <a:solidFill>
                  <a:srgbClr val="FFFFFF"/>
                </a:solidFill>
                <a:ea typeface="msgothic" charset="0"/>
                <a:cs typeface="msgothic" charset="0"/>
              </a:rPr>
              <a:t>Turnbaugh</a:t>
            </a:r>
            <a:r>
              <a:rPr lang="en-GB" sz="1200" dirty="0" smtClean="0">
                <a:solidFill>
                  <a:srgbClr val="FFFFFF"/>
                </a:solidFill>
                <a:ea typeface="msgothic" charset="0"/>
                <a:cs typeface="msgothic" charset="0"/>
              </a:rPr>
              <a:t> </a:t>
            </a:r>
            <a:r>
              <a:rPr lang="en-GB" sz="1200" i="1" dirty="0" smtClean="0">
                <a:solidFill>
                  <a:srgbClr val="FFFFFF"/>
                </a:solidFill>
                <a:ea typeface="msgothic" charset="0"/>
                <a:cs typeface="msgothic" charset="0"/>
              </a:rPr>
              <a:t>et </a:t>
            </a:r>
            <a:r>
              <a:rPr lang="en-GB" sz="1200" i="1" dirty="0">
                <a:solidFill>
                  <a:srgbClr val="FFFFFF"/>
                </a:solidFill>
                <a:ea typeface="msgothic" charset="0"/>
                <a:cs typeface="msgothic" charset="0"/>
              </a:rPr>
              <a:t>al</a:t>
            </a:r>
            <a:r>
              <a:rPr lang="en-GB" sz="1200" i="1" dirty="0" smtClean="0">
                <a:solidFill>
                  <a:srgbClr val="FFFFFF"/>
                </a:solidFill>
                <a:ea typeface="msgothic" charset="0"/>
                <a:cs typeface="msgothic" charset="0"/>
              </a:rPr>
              <a:t>. </a:t>
            </a:r>
            <a:r>
              <a:rPr lang="en-GB" sz="1200" dirty="0" smtClean="0">
                <a:solidFill>
                  <a:srgbClr val="FFFFFF"/>
                </a:solidFill>
                <a:ea typeface="msgothic" charset="0"/>
                <a:cs typeface="msgothic" charset="0"/>
              </a:rPr>
              <a:t>(2009) </a:t>
            </a:r>
            <a:r>
              <a:rPr lang="en-GB" sz="1200" i="1" dirty="0" err="1">
                <a:solidFill>
                  <a:srgbClr val="FFFFFF"/>
                </a:solidFill>
                <a:ea typeface="msgothic" charset="0"/>
                <a:cs typeface="msgothic" charset="0"/>
              </a:rPr>
              <a:t>Sci</a:t>
            </a:r>
            <a:r>
              <a:rPr lang="en-GB" sz="1200" i="1" dirty="0">
                <a:solidFill>
                  <a:srgbClr val="FFFFFF"/>
                </a:solidFill>
                <a:ea typeface="msgothic" charset="0"/>
                <a:cs typeface="msgothic" charset="0"/>
              </a:rPr>
              <a:t> </a:t>
            </a:r>
            <a:r>
              <a:rPr lang="en-GB" sz="1200" i="1" dirty="0" err="1">
                <a:solidFill>
                  <a:srgbClr val="FFFFFF"/>
                </a:solidFill>
                <a:ea typeface="msgothic" charset="0"/>
                <a:cs typeface="msgothic" charset="0"/>
              </a:rPr>
              <a:t>Transl</a:t>
            </a:r>
            <a:r>
              <a:rPr lang="en-GB" sz="1200" i="1" dirty="0">
                <a:solidFill>
                  <a:srgbClr val="FFFFFF"/>
                </a:solidFill>
                <a:ea typeface="msgothic" charset="0"/>
                <a:cs typeface="msgothic" charset="0"/>
              </a:rPr>
              <a:t> Med </a:t>
            </a:r>
            <a:r>
              <a:rPr lang="en-GB" sz="1200" dirty="0" smtClean="0">
                <a:solidFill>
                  <a:srgbClr val="FFFFFF"/>
                </a:solidFill>
                <a:ea typeface="msgothic" charset="0"/>
                <a:cs typeface="msgothic" charset="0"/>
              </a:rPr>
              <a:t>1</a:t>
            </a:r>
            <a:r>
              <a:rPr lang="en-GB" sz="1200" dirty="0">
                <a:solidFill>
                  <a:srgbClr val="FFFFFF"/>
                </a:solidFill>
                <a:ea typeface="msgothic" charset="0"/>
                <a:cs typeface="msgothic" charset="0"/>
              </a:rPr>
              <a:t>:6ra14-</a:t>
            </a:r>
            <a:r>
              <a:rPr lang="en-GB" sz="1200" dirty="0" smtClean="0">
                <a:solidFill>
                  <a:srgbClr val="FFFFFF"/>
                </a:solidFill>
                <a:ea typeface="msgothic" charset="0"/>
                <a:cs typeface="msgothic" charset="0"/>
              </a:rPr>
              <a:t>6ra14. </a:t>
            </a:r>
            <a:r>
              <a:rPr lang="pt-BR" sz="1200" dirty="0" err="1">
                <a:solidFill>
                  <a:srgbClr val="FFFFFF"/>
                </a:solidFill>
              </a:rPr>
              <a:t>doi</a:t>
            </a:r>
            <a:r>
              <a:rPr lang="pt-BR" sz="1200" dirty="0">
                <a:solidFill>
                  <a:srgbClr val="FFFFFF"/>
                </a:solidFill>
              </a:rPr>
              <a:t>: 10.1126/scitranslmed.</a:t>
            </a:r>
            <a:r>
              <a:rPr lang="pt-BR" sz="1200" dirty="0" smtClean="0">
                <a:solidFill>
                  <a:srgbClr val="FFFFFF"/>
                </a:solidFill>
              </a:rPr>
              <a:t>3000322</a:t>
            </a:r>
            <a:endParaRPr lang="en-GB" sz="1200" dirty="0">
              <a:solidFill>
                <a:srgbClr val="FFFFFF"/>
              </a:solidFill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632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/>
      <p:bldP spid="118" grpId="0" animBg="1"/>
      <p:bldP spid="119" grpId="0"/>
      <p:bldP spid="134" grpId="0" animBg="1"/>
      <p:bldP spid="135" grpId="0"/>
      <p:bldP spid="150" grpId="0" animBg="1"/>
      <p:bldP spid="151" grpId="0"/>
      <p:bldP spid="173" grpId="0" animBg="1"/>
      <p:bldP spid="174" grpId="0" animBg="1"/>
      <p:bldP spid="176" grpId="0" animBg="1"/>
      <p:bldP spid="176" grpId="1" animBg="1"/>
      <p:bldP spid="188" grpId="0"/>
      <p:bldP spid="4" grpId="0"/>
      <p:bldP spid="10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488" y="160338"/>
            <a:ext cx="852215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the results consistent </a:t>
            </a:r>
            <a:r>
              <a:rPr lang="en-US" dirty="0"/>
              <a:t>with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your </a:t>
            </a:r>
            <a:r>
              <a:rPr lang="en-US" dirty="0"/>
              <a:t>prediction?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533185" y="2072207"/>
            <a:ext cx="1630833" cy="1040296"/>
            <a:chOff x="4381285" y="2914648"/>
            <a:chExt cx="1630833" cy="1040296"/>
          </a:xfrm>
        </p:grpSpPr>
        <p:sp>
          <p:nvSpPr>
            <p:cNvPr id="20" name="Teardrop 19"/>
            <p:cNvSpPr/>
            <p:nvPr/>
          </p:nvSpPr>
          <p:spPr>
            <a:xfrm>
              <a:off x="5558366" y="2921005"/>
              <a:ext cx="317500" cy="266700"/>
            </a:xfrm>
            <a:prstGeom prst="teardrop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hord 14"/>
            <p:cNvSpPr/>
            <p:nvPr/>
          </p:nvSpPr>
          <p:spPr>
            <a:xfrm rot="6743627">
              <a:off x="4623137" y="2672796"/>
              <a:ext cx="1040296" cy="1524000"/>
            </a:xfrm>
            <a:prstGeom prst="chord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ardrop 17"/>
            <p:cNvSpPr/>
            <p:nvPr/>
          </p:nvSpPr>
          <p:spPr>
            <a:xfrm>
              <a:off x="5694618" y="3058588"/>
              <a:ext cx="317500" cy="266700"/>
            </a:xfrm>
            <a:prstGeom prst="teardrop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" name="Group 29"/>
            <p:cNvGrpSpPr/>
            <p:nvPr/>
          </p:nvGrpSpPr>
          <p:grpSpPr>
            <a:xfrm rot="3117504">
              <a:off x="5444341" y="3437528"/>
              <a:ext cx="331089" cy="314964"/>
              <a:chOff x="5441559" y="3543300"/>
              <a:chExt cx="286923" cy="292100"/>
            </a:xfrm>
            <a:noFill/>
          </p:grpSpPr>
          <p:cxnSp>
            <p:nvCxnSpPr>
              <p:cNvPr id="22" name="Straight Connector 21"/>
              <p:cNvCxnSpPr/>
              <p:nvPr/>
            </p:nvCxnSpPr>
            <p:spPr>
              <a:xfrm flipH="1">
                <a:off x="5441559" y="3543300"/>
                <a:ext cx="286923" cy="20955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H="1">
                <a:off x="5588000" y="3543300"/>
                <a:ext cx="140482" cy="29210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5728482" y="3543300"/>
                <a:ext cx="0" cy="29210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Oval 30"/>
            <p:cNvSpPr/>
            <p:nvPr/>
          </p:nvSpPr>
          <p:spPr>
            <a:xfrm>
              <a:off x="5600571" y="334517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559830" y="3066125"/>
              <a:ext cx="647170" cy="518326"/>
            </a:xfrm>
            <a:custGeom>
              <a:avLst/>
              <a:gdLst>
                <a:gd name="connsiteX0" fmla="*/ 254000 w 894116"/>
                <a:gd name="connsiteY0" fmla="*/ 0 h 736600"/>
                <a:gd name="connsiteX1" fmla="*/ 279400 w 894116"/>
                <a:gd name="connsiteY1" fmla="*/ 63500 h 736600"/>
                <a:gd name="connsiteX2" fmla="*/ 228600 w 894116"/>
                <a:gd name="connsiteY2" fmla="*/ 101600 h 736600"/>
                <a:gd name="connsiteX3" fmla="*/ 190500 w 894116"/>
                <a:gd name="connsiteY3" fmla="*/ 139700 h 736600"/>
                <a:gd name="connsiteX4" fmla="*/ 165100 w 894116"/>
                <a:gd name="connsiteY4" fmla="*/ 177800 h 736600"/>
                <a:gd name="connsiteX5" fmla="*/ 50800 w 894116"/>
                <a:gd name="connsiteY5" fmla="*/ 266700 h 736600"/>
                <a:gd name="connsiteX6" fmla="*/ 25400 w 894116"/>
                <a:gd name="connsiteY6" fmla="*/ 317500 h 736600"/>
                <a:gd name="connsiteX7" fmla="*/ 0 w 894116"/>
                <a:gd name="connsiteY7" fmla="*/ 355600 h 736600"/>
                <a:gd name="connsiteX8" fmla="*/ 12700 w 894116"/>
                <a:gd name="connsiteY8" fmla="*/ 419100 h 736600"/>
                <a:gd name="connsiteX9" fmla="*/ 50800 w 894116"/>
                <a:gd name="connsiteY9" fmla="*/ 431800 h 736600"/>
                <a:gd name="connsiteX10" fmla="*/ 139700 w 894116"/>
                <a:gd name="connsiteY10" fmla="*/ 419100 h 736600"/>
                <a:gd name="connsiteX11" fmla="*/ 203200 w 894116"/>
                <a:gd name="connsiteY11" fmla="*/ 355600 h 736600"/>
                <a:gd name="connsiteX12" fmla="*/ 228600 w 894116"/>
                <a:gd name="connsiteY12" fmla="*/ 254000 h 736600"/>
                <a:gd name="connsiteX13" fmla="*/ 368300 w 894116"/>
                <a:gd name="connsiteY13" fmla="*/ 177800 h 736600"/>
                <a:gd name="connsiteX14" fmla="*/ 457200 w 894116"/>
                <a:gd name="connsiteY14" fmla="*/ 190500 h 736600"/>
                <a:gd name="connsiteX15" fmla="*/ 406400 w 894116"/>
                <a:gd name="connsiteY15" fmla="*/ 292100 h 736600"/>
                <a:gd name="connsiteX16" fmla="*/ 355600 w 894116"/>
                <a:gd name="connsiteY16" fmla="*/ 317500 h 736600"/>
                <a:gd name="connsiteX17" fmla="*/ 317500 w 894116"/>
                <a:gd name="connsiteY17" fmla="*/ 342900 h 736600"/>
                <a:gd name="connsiteX18" fmla="*/ 279400 w 894116"/>
                <a:gd name="connsiteY18" fmla="*/ 355600 h 736600"/>
                <a:gd name="connsiteX19" fmla="*/ 203200 w 894116"/>
                <a:gd name="connsiteY19" fmla="*/ 419100 h 736600"/>
                <a:gd name="connsiteX20" fmla="*/ 165100 w 894116"/>
                <a:gd name="connsiteY20" fmla="*/ 444500 h 736600"/>
                <a:gd name="connsiteX21" fmla="*/ 127000 w 894116"/>
                <a:gd name="connsiteY21" fmla="*/ 520700 h 736600"/>
                <a:gd name="connsiteX22" fmla="*/ 165100 w 894116"/>
                <a:gd name="connsiteY22" fmla="*/ 546100 h 736600"/>
                <a:gd name="connsiteX23" fmla="*/ 317500 w 894116"/>
                <a:gd name="connsiteY23" fmla="*/ 533400 h 736600"/>
                <a:gd name="connsiteX24" fmla="*/ 393700 w 894116"/>
                <a:gd name="connsiteY24" fmla="*/ 482600 h 736600"/>
                <a:gd name="connsiteX25" fmla="*/ 431800 w 894116"/>
                <a:gd name="connsiteY25" fmla="*/ 457200 h 736600"/>
                <a:gd name="connsiteX26" fmla="*/ 469900 w 894116"/>
                <a:gd name="connsiteY26" fmla="*/ 431800 h 736600"/>
                <a:gd name="connsiteX27" fmla="*/ 546100 w 894116"/>
                <a:gd name="connsiteY27" fmla="*/ 406400 h 736600"/>
                <a:gd name="connsiteX28" fmla="*/ 622300 w 894116"/>
                <a:gd name="connsiteY28" fmla="*/ 419100 h 736600"/>
                <a:gd name="connsiteX29" fmla="*/ 596900 w 894116"/>
                <a:gd name="connsiteY29" fmla="*/ 457200 h 736600"/>
                <a:gd name="connsiteX30" fmla="*/ 520700 w 894116"/>
                <a:gd name="connsiteY30" fmla="*/ 508000 h 736600"/>
                <a:gd name="connsiteX31" fmla="*/ 482600 w 894116"/>
                <a:gd name="connsiteY31" fmla="*/ 533400 h 736600"/>
                <a:gd name="connsiteX32" fmla="*/ 304800 w 894116"/>
                <a:gd name="connsiteY32" fmla="*/ 546100 h 736600"/>
                <a:gd name="connsiteX33" fmla="*/ 254000 w 894116"/>
                <a:gd name="connsiteY33" fmla="*/ 609600 h 736600"/>
                <a:gd name="connsiteX34" fmla="*/ 292100 w 894116"/>
                <a:gd name="connsiteY34" fmla="*/ 647700 h 736600"/>
                <a:gd name="connsiteX35" fmla="*/ 508000 w 894116"/>
                <a:gd name="connsiteY35" fmla="*/ 596900 h 736600"/>
                <a:gd name="connsiteX36" fmla="*/ 546100 w 894116"/>
                <a:gd name="connsiteY36" fmla="*/ 571500 h 736600"/>
                <a:gd name="connsiteX37" fmla="*/ 622300 w 894116"/>
                <a:gd name="connsiteY37" fmla="*/ 546100 h 736600"/>
                <a:gd name="connsiteX38" fmla="*/ 736600 w 894116"/>
                <a:gd name="connsiteY38" fmla="*/ 596900 h 736600"/>
                <a:gd name="connsiteX39" fmla="*/ 635000 w 894116"/>
                <a:gd name="connsiteY39" fmla="*/ 635000 h 736600"/>
                <a:gd name="connsiteX40" fmla="*/ 292100 w 894116"/>
                <a:gd name="connsiteY40" fmla="*/ 647700 h 736600"/>
                <a:gd name="connsiteX41" fmla="*/ 254000 w 894116"/>
                <a:gd name="connsiteY41" fmla="*/ 673100 h 736600"/>
                <a:gd name="connsiteX42" fmla="*/ 203200 w 894116"/>
                <a:gd name="connsiteY42" fmla="*/ 698500 h 736600"/>
                <a:gd name="connsiteX43" fmla="*/ 241300 w 894116"/>
                <a:gd name="connsiteY43" fmla="*/ 723900 h 736600"/>
                <a:gd name="connsiteX44" fmla="*/ 292100 w 894116"/>
                <a:gd name="connsiteY44" fmla="*/ 736600 h 736600"/>
                <a:gd name="connsiteX45" fmla="*/ 685800 w 894116"/>
                <a:gd name="connsiteY45" fmla="*/ 698500 h 736600"/>
                <a:gd name="connsiteX46" fmla="*/ 825500 w 894116"/>
                <a:gd name="connsiteY46" fmla="*/ 660400 h 736600"/>
                <a:gd name="connsiteX47" fmla="*/ 876300 w 894116"/>
                <a:gd name="connsiteY47" fmla="*/ 635000 h 736600"/>
                <a:gd name="connsiteX48" fmla="*/ 876300 w 894116"/>
                <a:gd name="connsiteY48" fmla="*/ 457200 h 736600"/>
                <a:gd name="connsiteX49" fmla="*/ 838200 w 894116"/>
                <a:gd name="connsiteY49" fmla="*/ 444500 h 736600"/>
                <a:gd name="connsiteX50" fmla="*/ 736600 w 894116"/>
                <a:gd name="connsiteY50" fmla="*/ 457200 h 736600"/>
                <a:gd name="connsiteX51" fmla="*/ 698500 w 894116"/>
                <a:gd name="connsiteY51" fmla="*/ 469900 h 736600"/>
                <a:gd name="connsiteX52" fmla="*/ 647700 w 894116"/>
                <a:gd name="connsiteY52" fmla="*/ 457200 h 736600"/>
                <a:gd name="connsiteX53" fmla="*/ 685800 w 894116"/>
                <a:gd name="connsiteY53" fmla="*/ 381000 h 736600"/>
                <a:gd name="connsiteX54" fmla="*/ 647700 w 894116"/>
                <a:gd name="connsiteY54" fmla="*/ 330200 h 736600"/>
                <a:gd name="connsiteX55" fmla="*/ 469900 w 894116"/>
                <a:gd name="connsiteY55" fmla="*/ 342900 h 736600"/>
                <a:gd name="connsiteX56" fmla="*/ 431800 w 894116"/>
                <a:gd name="connsiteY56" fmla="*/ 368300 h 736600"/>
                <a:gd name="connsiteX57" fmla="*/ 393700 w 894116"/>
                <a:gd name="connsiteY57" fmla="*/ 381000 h 736600"/>
                <a:gd name="connsiteX58" fmla="*/ 381000 w 894116"/>
                <a:gd name="connsiteY58" fmla="*/ 342900 h 736600"/>
                <a:gd name="connsiteX59" fmla="*/ 457200 w 894116"/>
                <a:gd name="connsiteY59" fmla="*/ 292100 h 736600"/>
                <a:gd name="connsiteX60" fmla="*/ 508000 w 894116"/>
                <a:gd name="connsiteY60" fmla="*/ 254000 h 736600"/>
                <a:gd name="connsiteX61" fmla="*/ 508000 w 894116"/>
                <a:gd name="connsiteY61" fmla="*/ 101600 h 736600"/>
                <a:gd name="connsiteX62" fmla="*/ 457200 w 894116"/>
                <a:gd name="connsiteY62" fmla="*/ 63500 h 736600"/>
                <a:gd name="connsiteX63" fmla="*/ 304800 w 894116"/>
                <a:gd name="connsiteY63" fmla="*/ 88900 h 736600"/>
                <a:gd name="connsiteX64" fmla="*/ 279400 w 894116"/>
                <a:gd name="connsiteY64" fmla="*/ 50800 h 73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894116" h="736600">
                  <a:moveTo>
                    <a:pt x="254000" y="0"/>
                  </a:moveTo>
                  <a:cubicBezTo>
                    <a:pt x="262467" y="21167"/>
                    <a:pt x="284929" y="41383"/>
                    <a:pt x="279400" y="63500"/>
                  </a:cubicBezTo>
                  <a:cubicBezTo>
                    <a:pt x="274266" y="84035"/>
                    <a:pt x="244671" y="87825"/>
                    <a:pt x="228600" y="101600"/>
                  </a:cubicBezTo>
                  <a:cubicBezTo>
                    <a:pt x="214963" y="113289"/>
                    <a:pt x="201998" y="125902"/>
                    <a:pt x="190500" y="139700"/>
                  </a:cubicBezTo>
                  <a:cubicBezTo>
                    <a:pt x="180729" y="151426"/>
                    <a:pt x="176587" y="167749"/>
                    <a:pt x="165100" y="177800"/>
                  </a:cubicBezTo>
                  <a:cubicBezTo>
                    <a:pt x="115080" y="221567"/>
                    <a:pt x="86290" y="217013"/>
                    <a:pt x="50800" y="266700"/>
                  </a:cubicBezTo>
                  <a:cubicBezTo>
                    <a:pt x="39796" y="282106"/>
                    <a:pt x="34793" y="301062"/>
                    <a:pt x="25400" y="317500"/>
                  </a:cubicBezTo>
                  <a:cubicBezTo>
                    <a:pt x="17827" y="330752"/>
                    <a:pt x="8467" y="342900"/>
                    <a:pt x="0" y="355600"/>
                  </a:cubicBezTo>
                  <a:cubicBezTo>
                    <a:pt x="4233" y="376767"/>
                    <a:pt x="726" y="401139"/>
                    <a:pt x="12700" y="419100"/>
                  </a:cubicBezTo>
                  <a:cubicBezTo>
                    <a:pt x="20126" y="430239"/>
                    <a:pt x="37413" y="431800"/>
                    <a:pt x="50800" y="431800"/>
                  </a:cubicBezTo>
                  <a:cubicBezTo>
                    <a:pt x="80734" y="431800"/>
                    <a:pt x="110067" y="423333"/>
                    <a:pt x="139700" y="419100"/>
                  </a:cubicBezTo>
                  <a:cubicBezTo>
                    <a:pt x="170180" y="398780"/>
                    <a:pt x="189653" y="392853"/>
                    <a:pt x="203200" y="355600"/>
                  </a:cubicBezTo>
                  <a:cubicBezTo>
                    <a:pt x="215130" y="322793"/>
                    <a:pt x="199554" y="273364"/>
                    <a:pt x="228600" y="254000"/>
                  </a:cubicBezTo>
                  <a:cubicBezTo>
                    <a:pt x="323768" y="190554"/>
                    <a:pt x="276456" y="214537"/>
                    <a:pt x="368300" y="177800"/>
                  </a:cubicBezTo>
                  <a:lnTo>
                    <a:pt x="457200" y="190500"/>
                  </a:lnTo>
                  <a:cubicBezTo>
                    <a:pt x="464035" y="198702"/>
                    <a:pt x="419068" y="281544"/>
                    <a:pt x="406400" y="292100"/>
                  </a:cubicBezTo>
                  <a:cubicBezTo>
                    <a:pt x="391856" y="304220"/>
                    <a:pt x="372038" y="308107"/>
                    <a:pt x="355600" y="317500"/>
                  </a:cubicBezTo>
                  <a:cubicBezTo>
                    <a:pt x="342348" y="325073"/>
                    <a:pt x="331152" y="336074"/>
                    <a:pt x="317500" y="342900"/>
                  </a:cubicBezTo>
                  <a:cubicBezTo>
                    <a:pt x="305526" y="348887"/>
                    <a:pt x="291374" y="349613"/>
                    <a:pt x="279400" y="355600"/>
                  </a:cubicBezTo>
                  <a:cubicBezTo>
                    <a:pt x="232102" y="379249"/>
                    <a:pt x="245331" y="383991"/>
                    <a:pt x="203200" y="419100"/>
                  </a:cubicBezTo>
                  <a:cubicBezTo>
                    <a:pt x="191474" y="428871"/>
                    <a:pt x="177800" y="436033"/>
                    <a:pt x="165100" y="444500"/>
                  </a:cubicBezTo>
                  <a:cubicBezTo>
                    <a:pt x="159752" y="452523"/>
                    <a:pt x="120427" y="504269"/>
                    <a:pt x="127000" y="520700"/>
                  </a:cubicBezTo>
                  <a:cubicBezTo>
                    <a:pt x="132669" y="534872"/>
                    <a:pt x="152400" y="537633"/>
                    <a:pt x="165100" y="546100"/>
                  </a:cubicBezTo>
                  <a:cubicBezTo>
                    <a:pt x="215900" y="541867"/>
                    <a:pt x="268384" y="547043"/>
                    <a:pt x="317500" y="533400"/>
                  </a:cubicBezTo>
                  <a:cubicBezTo>
                    <a:pt x="346913" y="525230"/>
                    <a:pt x="368300" y="499533"/>
                    <a:pt x="393700" y="482600"/>
                  </a:cubicBezTo>
                  <a:lnTo>
                    <a:pt x="431800" y="457200"/>
                  </a:lnTo>
                  <a:cubicBezTo>
                    <a:pt x="444500" y="448733"/>
                    <a:pt x="455420" y="436627"/>
                    <a:pt x="469900" y="431800"/>
                  </a:cubicBezTo>
                  <a:lnTo>
                    <a:pt x="546100" y="406400"/>
                  </a:lnTo>
                  <a:cubicBezTo>
                    <a:pt x="571500" y="410633"/>
                    <a:pt x="604092" y="400892"/>
                    <a:pt x="622300" y="419100"/>
                  </a:cubicBezTo>
                  <a:cubicBezTo>
                    <a:pt x="633093" y="429893"/>
                    <a:pt x="608387" y="447149"/>
                    <a:pt x="596900" y="457200"/>
                  </a:cubicBezTo>
                  <a:cubicBezTo>
                    <a:pt x="573926" y="477302"/>
                    <a:pt x="546100" y="491067"/>
                    <a:pt x="520700" y="508000"/>
                  </a:cubicBezTo>
                  <a:cubicBezTo>
                    <a:pt x="508000" y="516467"/>
                    <a:pt x="497825" y="532313"/>
                    <a:pt x="482600" y="533400"/>
                  </a:cubicBezTo>
                  <a:lnTo>
                    <a:pt x="304800" y="546100"/>
                  </a:lnTo>
                  <a:cubicBezTo>
                    <a:pt x="288262" y="557126"/>
                    <a:pt x="242847" y="576140"/>
                    <a:pt x="254000" y="609600"/>
                  </a:cubicBezTo>
                  <a:cubicBezTo>
                    <a:pt x="259680" y="626639"/>
                    <a:pt x="279400" y="635000"/>
                    <a:pt x="292100" y="647700"/>
                  </a:cubicBezTo>
                  <a:cubicBezTo>
                    <a:pt x="545792" y="629579"/>
                    <a:pt x="410360" y="678266"/>
                    <a:pt x="508000" y="596900"/>
                  </a:cubicBezTo>
                  <a:cubicBezTo>
                    <a:pt x="519726" y="587129"/>
                    <a:pt x="532152" y="577699"/>
                    <a:pt x="546100" y="571500"/>
                  </a:cubicBezTo>
                  <a:cubicBezTo>
                    <a:pt x="570566" y="560626"/>
                    <a:pt x="622300" y="546100"/>
                    <a:pt x="622300" y="546100"/>
                  </a:cubicBezTo>
                  <a:cubicBezTo>
                    <a:pt x="654875" y="549358"/>
                    <a:pt x="796657" y="521829"/>
                    <a:pt x="736600" y="596900"/>
                  </a:cubicBezTo>
                  <a:cubicBezTo>
                    <a:pt x="714503" y="624522"/>
                    <a:pt x="665436" y="633098"/>
                    <a:pt x="635000" y="635000"/>
                  </a:cubicBezTo>
                  <a:cubicBezTo>
                    <a:pt x="520844" y="642135"/>
                    <a:pt x="406400" y="643467"/>
                    <a:pt x="292100" y="647700"/>
                  </a:cubicBezTo>
                  <a:cubicBezTo>
                    <a:pt x="279400" y="656167"/>
                    <a:pt x="267252" y="665527"/>
                    <a:pt x="254000" y="673100"/>
                  </a:cubicBezTo>
                  <a:cubicBezTo>
                    <a:pt x="237562" y="682493"/>
                    <a:pt x="207792" y="680133"/>
                    <a:pt x="203200" y="698500"/>
                  </a:cubicBezTo>
                  <a:cubicBezTo>
                    <a:pt x="199498" y="713308"/>
                    <a:pt x="227271" y="717887"/>
                    <a:pt x="241300" y="723900"/>
                  </a:cubicBezTo>
                  <a:cubicBezTo>
                    <a:pt x="257343" y="730776"/>
                    <a:pt x="275167" y="732367"/>
                    <a:pt x="292100" y="736600"/>
                  </a:cubicBezTo>
                  <a:cubicBezTo>
                    <a:pt x="556124" y="722704"/>
                    <a:pt x="472306" y="736175"/>
                    <a:pt x="685800" y="698500"/>
                  </a:cubicBezTo>
                  <a:cubicBezTo>
                    <a:pt x="742860" y="688431"/>
                    <a:pt x="769374" y="682850"/>
                    <a:pt x="825500" y="660400"/>
                  </a:cubicBezTo>
                  <a:cubicBezTo>
                    <a:pt x="843078" y="653369"/>
                    <a:pt x="859367" y="643467"/>
                    <a:pt x="876300" y="635000"/>
                  </a:cubicBezTo>
                  <a:cubicBezTo>
                    <a:pt x="892957" y="568372"/>
                    <a:pt x="906243" y="539543"/>
                    <a:pt x="876300" y="457200"/>
                  </a:cubicBezTo>
                  <a:cubicBezTo>
                    <a:pt x="871725" y="444619"/>
                    <a:pt x="850900" y="448733"/>
                    <a:pt x="838200" y="444500"/>
                  </a:cubicBezTo>
                  <a:cubicBezTo>
                    <a:pt x="804333" y="448733"/>
                    <a:pt x="770180" y="451095"/>
                    <a:pt x="736600" y="457200"/>
                  </a:cubicBezTo>
                  <a:cubicBezTo>
                    <a:pt x="723429" y="459595"/>
                    <a:pt x="711887" y="469900"/>
                    <a:pt x="698500" y="469900"/>
                  </a:cubicBezTo>
                  <a:cubicBezTo>
                    <a:pt x="681046" y="469900"/>
                    <a:pt x="664633" y="461433"/>
                    <a:pt x="647700" y="457200"/>
                  </a:cubicBezTo>
                  <a:cubicBezTo>
                    <a:pt x="654547" y="446929"/>
                    <a:pt x="691058" y="399403"/>
                    <a:pt x="685800" y="381000"/>
                  </a:cubicBezTo>
                  <a:cubicBezTo>
                    <a:pt x="679985" y="360648"/>
                    <a:pt x="660400" y="347133"/>
                    <a:pt x="647700" y="330200"/>
                  </a:cubicBezTo>
                  <a:cubicBezTo>
                    <a:pt x="588433" y="334433"/>
                    <a:pt x="528414" y="332574"/>
                    <a:pt x="469900" y="342900"/>
                  </a:cubicBezTo>
                  <a:cubicBezTo>
                    <a:pt x="454869" y="345553"/>
                    <a:pt x="445452" y="361474"/>
                    <a:pt x="431800" y="368300"/>
                  </a:cubicBezTo>
                  <a:cubicBezTo>
                    <a:pt x="419826" y="374287"/>
                    <a:pt x="406400" y="376767"/>
                    <a:pt x="393700" y="381000"/>
                  </a:cubicBezTo>
                  <a:cubicBezTo>
                    <a:pt x="389467" y="368300"/>
                    <a:pt x="376767" y="355600"/>
                    <a:pt x="381000" y="342900"/>
                  </a:cubicBezTo>
                  <a:cubicBezTo>
                    <a:pt x="392892" y="307225"/>
                    <a:pt x="428651" y="301616"/>
                    <a:pt x="457200" y="292100"/>
                  </a:cubicBezTo>
                  <a:cubicBezTo>
                    <a:pt x="474133" y="279400"/>
                    <a:pt x="495697" y="271224"/>
                    <a:pt x="508000" y="254000"/>
                  </a:cubicBezTo>
                  <a:cubicBezTo>
                    <a:pt x="531881" y="220567"/>
                    <a:pt x="517189" y="121815"/>
                    <a:pt x="508000" y="101600"/>
                  </a:cubicBezTo>
                  <a:cubicBezTo>
                    <a:pt x="499241" y="82331"/>
                    <a:pt x="474133" y="76200"/>
                    <a:pt x="457200" y="63500"/>
                  </a:cubicBezTo>
                  <a:cubicBezTo>
                    <a:pt x="406400" y="71967"/>
                    <a:pt x="356170" y="92569"/>
                    <a:pt x="304800" y="88900"/>
                  </a:cubicBezTo>
                  <a:cubicBezTo>
                    <a:pt x="289575" y="87813"/>
                    <a:pt x="279400" y="50800"/>
                    <a:pt x="279400" y="50800"/>
                  </a:cubicBezTo>
                </a:path>
              </a:pathLst>
            </a:cu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25597" y="4273101"/>
            <a:ext cx="2466606" cy="1670691"/>
            <a:chOff x="125597" y="3460301"/>
            <a:chExt cx="2466606" cy="1670691"/>
          </a:xfrm>
        </p:grpSpPr>
        <p:sp>
          <p:nvSpPr>
            <p:cNvPr id="32" name="Teardrop 31"/>
            <p:cNvSpPr/>
            <p:nvPr/>
          </p:nvSpPr>
          <p:spPr>
            <a:xfrm>
              <a:off x="2138451" y="3761932"/>
              <a:ext cx="317500" cy="266700"/>
            </a:xfrm>
            <a:prstGeom prst="teardrop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Chord 32"/>
            <p:cNvSpPr/>
            <p:nvPr/>
          </p:nvSpPr>
          <p:spPr>
            <a:xfrm rot="6743627">
              <a:off x="523281" y="3062617"/>
              <a:ext cx="1670691" cy="2466060"/>
            </a:xfrm>
            <a:prstGeom prst="chord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ardrop 33"/>
            <p:cNvSpPr/>
            <p:nvPr/>
          </p:nvSpPr>
          <p:spPr>
            <a:xfrm>
              <a:off x="2274703" y="3899515"/>
              <a:ext cx="317500" cy="266700"/>
            </a:xfrm>
            <a:prstGeom prst="teardrop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/>
            <p:cNvGrpSpPr/>
            <p:nvPr/>
          </p:nvGrpSpPr>
          <p:grpSpPr>
            <a:xfrm rot="3117504">
              <a:off x="2024426" y="4278455"/>
              <a:ext cx="331089" cy="314964"/>
              <a:chOff x="5441559" y="3543300"/>
              <a:chExt cx="286923" cy="292100"/>
            </a:xfrm>
            <a:noFill/>
          </p:grpSpPr>
          <p:cxnSp>
            <p:nvCxnSpPr>
              <p:cNvPr id="36" name="Straight Connector 35"/>
              <p:cNvCxnSpPr/>
              <p:nvPr/>
            </p:nvCxnSpPr>
            <p:spPr>
              <a:xfrm flipH="1">
                <a:off x="5441559" y="3543300"/>
                <a:ext cx="286923" cy="20955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flipH="1">
                <a:off x="5588000" y="3543300"/>
                <a:ext cx="140482" cy="29210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5728482" y="3543300"/>
                <a:ext cx="0" cy="29210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Oval 38"/>
            <p:cNvSpPr/>
            <p:nvPr/>
          </p:nvSpPr>
          <p:spPr>
            <a:xfrm>
              <a:off x="2180656" y="4186102"/>
              <a:ext cx="45719" cy="45719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28184" y="3991831"/>
              <a:ext cx="647170" cy="518326"/>
            </a:xfrm>
            <a:custGeom>
              <a:avLst/>
              <a:gdLst>
                <a:gd name="connsiteX0" fmla="*/ 254000 w 894116"/>
                <a:gd name="connsiteY0" fmla="*/ 0 h 736600"/>
                <a:gd name="connsiteX1" fmla="*/ 279400 w 894116"/>
                <a:gd name="connsiteY1" fmla="*/ 63500 h 736600"/>
                <a:gd name="connsiteX2" fmla="*/ 228600 w 894116"/>
                <a:gd name="connsiteY2" fmla="*/ 101600 h 736600"/>
                <a:gd name="connsiteX3" fmla="*/ 190500 w 894116"/>
                <a:gd name="connsiteY3" fmla="*/ 139700 h 736600"/>
                <a:gd name="connsiteX4" fmla="*/ 165100 w 894116"/>
                <a:gd name="connsiteY4" fmla="*/ 177800 h 736600"/>
                <a:gd name="connsiteX5" fmla="*/ 50800 w 894116"/>
                <a:gd name="connsiteY5" fmla="*/ 266700 h 736600"/>
                <a:gd name="connsiteX6" fmla="*/ 25400 w 894116"/>
                <a:gd name="connsiteY6" fmla="*/ 317500 h 736600"/>
                <a:gd name="connsiteX7" fmla="*/ 0 w 894116"/>
                <a:gd name="connsiteY7" fmla="*/ 355600 h 736600"/>
                <a:gd name="connsiteX8" fmla="*/ 12700 w 894116"/>
                <a:gd name="connsiteY8" fmla="*/ 419100 h 736600"/>
                <a:gd name="connsiteX9" fmla="*/ 50800 w 894116"/>
                <a:gd name="connsiteY9" fmla="*/ 431800 h 736600"/>
                <a:gd name="connsiteX10" fmla="*/ 139700 w 894116"/>
                <a:gd name="connsiteY10" fmla="*/ 419100 h 736600"/>
                <a:gd name="connsiteX11" fmla="*/ 203200 w 894116"/>
                <a:gd name="connsiteY11" fmla="*/ 355600 h 736600"/>
                <a:gd name="connsiteX12" fmla="*/ 228600 w 894116"/>
                <a:gd name="connsiteY12" fmla="*/ 254000 h 736600"/>
                <a:gd name="connsiteX13" fmla="*/ 368300 w 894116"/>
                <a:gd name="connsiteY13" fmla="*/ 177800 h 736600"/>
                <a:gd name="connsiteX14" fmla="*/ 457200 w 894116"/>
                <a:gd name="connsiteY14" fmla="*/ 190500 h 736600"/>
                <a:gd name="connsiteX15" fmla="*/ 406400 w 894116"/>
                <a:gd name="connsiteY15" fmla="*/ 292100 h 736600"/>
                <a:gd name="connsiteX16" fmla="*/ 355600 w 894116"/>
                <a:gd name="connsiteY16" fmla="*/ 317500 h 736600"/>
                <a:gd name="connsiteX17" fmla="*/ 317500 w 894116"/>
                <a:gd name="connsiteY17" fmla="*/ 342900 h 736600"/>
                <a:gd name="connsiteX18" fmla="*/ 279400 w 894116"/>
                <a:gd name="connsiteY18" fmla="*/ 355600 h 736600"/>
                <a:gd name="connsiteX19" fmla="*/ 203200 w 894116"/>
                <a:gd name="connsiteY19" fmla="*/ 419100 h 736600"/>
                <a:gd name="connsiteX20" fmla="*/ 165100 w 894116"/>
                <a:gd name="connsiteY20" fmla="*/ 444500 h 736600"/>
                <a:gd name="connsiteX21" fmla="*/ 127000 w 894116"/>
                <a:gd name="connsiteY21" fmla="*/ 520700 h 736600"/>
                <a:gd name="connsiteX22" fmla="*/ 165100 w 894116"/>
                <a:gd name="connsiteY22" fmla="*/ 546100 h 736600"/>
                <a:gd name="connsiteX23" fmla="*/ 317500 w 894116"/>
                <a:gd name="connsiteY23" fmla="*/ 533400 h 736600"/>
                <a:gd name="connsiteX24" fmla="*/ 393700 w 894116"/>
                <a:gd name="connsiteY24" fmla="*/ 482600 h 736600"/>
                <a:gd name="connsiteX25" fmla="*/ 431800 w 894116"/>
                <a:gd name="connsiteY25" fmla="*/ 457200 h 736600"/>
                <a:gd name="connsiteX26" fmla="*/ 469900 w 894116"/>
                <a:gd name="connsiteY26" fmla="*/ 431800 h 736600"/>
                <a:gd name="connsiteX27" fmla="*/ 546100 w 894116"/>
                <a:gd name="connsiteY27" fmla="*/ 406400 h 736600"/>
                <a:gd name="connsiteX28" fmla="*/ 622300 w 894116"/>
                <a:gd name="connsiteY28" fmla="*/ 419100 h 736600"/>
                <a:gd name="connsiteX29" fmla="*/ 596900 w 894116"/>
                <a:gd name="connsiteY29" fmla="*/ 457200 h 736600"/>
                <a:gd name="connsiteX30" fmla="*/ 520700 w 894116"/>
                <a:gd name="connsiteY30" fmla="*/ 508000 h 736600"/>
                <a:gd name="connsiteX31" fmla="*/ 482600 w 894116"/>
                <a:gd name="connsiteY31" fmla="*/ 533400 h 736600"/>
                <a:gd name="connsiteX32" fmla="*/ 304800 w 894116"/>
                <a:gd name="connsiteY32" fmla="*/ 546100 h 736600"/>
                <a:gd name="connsiteX33" fmla="*/ 254000 w 894116"/>
                <a:gd name="connsiteY33" fmla="*/ 609600 h 736600"/>
                <a:gd name="connsiteX34" fmla="*/ 292100 w 894116"/>
                <a:gd name="connsiteY34" fmla="*/ 647700 h 736600"/>
                <a:gd name="connsiteX35" fmla="*/ 508000 w 894116"/>
                <a:gd name="connsiteY35" fmla="*/ 596900 h 736600"/>
                <a:gd name="connsiteX36" fmla="*/ 546100 w 894116"/>
                <a:gd name="connsiteY36" fmla="*/ 571500 h 736600"/>
                <a:gd name="connsiteX37" fmla="*/ 622300 w 894116"/>
                <a:gd name="connsiteY37" fmla="*/ 546100 h 736600"/>
                <a:gd name="connsiteX38" fmla="*/ 736600 w 894116"/>
                <a:gd name="connsiteY38" fmla="*/ 596900 h 736600"/>
                <a:gd name="connsiteX39" fmla="*/ 635000 w 894116"/>
                <a:gd name="connsiteY39" fmla="*/ 635000 h 736600"/>
                <a:gd name="connsiteX40" fmla="*/ 292100 w 894116"/>
                <a:gd name="connsiteY40" fmla="*/ 647700 h 736600"/>
                <a:gd name="connsiteX41" fmla="*/ 254000 w 894116"/>
                <a:gd name="connsiteY41" fmla="*/ 673100 h 736600"/>
                <a:gd name="connsiteX42" fmla="*/ 203200 w 894116"/>
                <a:gd name="connsiteY42" fmla="*/ 698500 h 736600"/>
                <a:gd name="connsiteX43" fmla="*/ 241300 w 894116"/>
                <a:gd name="connsiteY43" fmla="*/ 723900 h 736600"/>
                <a:gd name="connsiteX44" fmla="*/ 292100 w 894116"/>
                <a:gd name="connsiteY44" fmla="*/ 736600 h 736600"/>
                <a:gd name="connsiteX45" fmla="*/ 685800 w 894116"/>
                <a:gd name="connsiteY45" fmla="*/ 698500 h 736600"/>
                <a:gd name="connsiteX46" fmla="*/ 825500 w 894116"/>
                <a:gd name="connsiteY46" fmla="*/ 660400 h 736600"/>
                <a:gd name="connsiteX47" fmla="*/ 876300 w 894116"/>
                <a:gd name="connsiteY47" fmla="*/ 635000 h 736600"/>
                <a:gd name="connsiteX48" fmla="*/ 876300 w 894116"/>
                <a:gd name="connsiteY48" fmla="*/ 457200 h 736600"/>
                <a:gd name="connsiteX49" fmla="*/ 838200 w 894116"/>
                <a:gd name="connsiteY49" fmla="*/ 444500 h 736600"/>
                <a:gd name="connsiteX50" fmla="*/ 736600 w 894116"/>
                <a:gd name="connsiteY50" fmla="*/ 457200 h 736600"/>
                <a:gd name="connsiteX51" fmla="*/ 698500 w 894116"/>
                <a:gd name="connsiteY51" fmla="*/ 469900 h 736600"/>
                <a:gd name="connsiteX52" fmla="*/ 647700 w 894116"/>
                <a:gd name="connsiteY52" fmla="*/ 457200 h 736600"/>
                <a:gd name="connsiteX53" fmla="*/ 685800 w 894116"/>
                <a:gd name="connsiteY53" fmla="*/ 381000 h 736600"/>
                <a:gd name="connsiteX54" fmla="*/ 647700 w 894116"/>
                <a:gd name="connsiteY54" fmla="*/ 330200 h 736600"/>
                <a:gd name="connsiteX55" fmla="*/ 469900 w 894116"/>
                <a:gd name="connsiteY55" fmla="*/ 342900 h 736600"/>
                <a:gd name="connsiteX56" fmla="*/ 431800 w 894116"/>
                <a:gd name="connsiteY56" fmla="*/ 368300 h 736600"/>
                <a:gd name="connsiteX57" fmla="*/ 393700 w 894116"/>
                <a:gd name="connsiteY57" fmla="*/ 381000 h 736600"/>
                <a:gd name="connsiteX58" fmla="*/ 381000 w 894116"/>
                <a:gd name="connsiteY58" fmla="*/ 342900 h 736600"/>
                <a:gd name="connsiteX59" fmla="*/ 457200 w 894116"/>
                <a:gd name="connsiteY59" fmla="*/ 292100 h 736600"/>
                <a:gd name="connsiteX60" fmla="*/ 508000 w 894116"/>
                <a:gd name="connsiteY60" fmla="*/ 254000 h 736600"/>
                <a:gd name="connsiteX61" fmla="*/ 508000 w 894116"/>
                <a:gd name="connsiteY61" fmla="*/ 101600 h 736600"/>
                <a:gd name="connsiteX62" fmla="*/ 457200 w 894116"/>
                <a:gd name="connsiteY62" fmla="*/ 63500 h 736600"/>
                <a:gd name="connsiteX63" fmla="*/ 304800 w 894116"/>
                <a:gd name="connsiteY63" fmla="*/ 88900 h 736600"/>
                <a:gd name="connsiteX64" fmla="*/ 279400 w 894116"/>
                <a:gd name="connsiteY64" fmla="*/ 50800 h 73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894116" h="736600">
                  <a:moveTo>
                    <a:pt x="254000" y="0"/>
                  </a:moveTo>
                  <a:cubicBezTo>
                    <a:pt x="262467" y="21167"/>
                    <a:pt x="284929" y="41383"/>
                    <a:pt x="279400" y="63500"/>
                  </a:cubicBezTo>
                  <a:cubicBezTo>
                    <a:pt x="274266" y="84035"/>
                    <a:pt x="244671" y="87825"/>
                    <a:pt x="228600" y="101600"/>
                  </a:cubicBezTo>
                  <a:cubicBezTo>
                    <a:pt x="214963" y="113289"/>
                    <a:pt x="201998" y="125902"/>
                    <a:pt x="190500" y="139700"/>
                  </a:cubicBezTo>
                  <a:cubicBezTo>
                    <a:pt x="180729" y="151426"/>
                    <a:pt x="176587" y="167749"/>
                    <a:pt x="165100" y="177800"/>
                  </a:cubicBezTo>
                  <a:cubicBezTo>
                    <a:pt x="115080" y="221567"/>
                    <a:pt x="86290" y="217013"/>
                    <a:pt x="50800" y="266700"/>
                  </a:cubicBezTo>
                  <a:cubicBezTo>
                    <a:pt x="39796" y="282106"/>
                    <a:pt x="34793" y="301062"/>
                    <a:pt x="25400" y="317500"/>
                  </a:cubicBezTo>
                  <a:cubicBezTo>
                    <a:pt x="17827" y="330752"/>
                    <a:pt x="8467" y="342900"/>
                    <a:pt x="0" y="355600"/>
                  </a:cubicBezTo>
                  <a:cubicBezTo>
                    <a:pt x="4233" y="376767"/>
                    <a:pt x="726" y="401139"/>
                    <a:pt x="12700" y="419100"/>
                  </a:cubicBezTo>
                  <a:cubicBezTo>
                    <a:pt x="20126" y="430239"/>
                    <a:pt x="37413" y="431800"/>
                    <a:pt x="50800" y="431800"/>
                  </a:cubicBezTo>
                  <a:cubicBezTo>
                    <a:pt x="80734" y="431800"/>
                    <a:pt x="110067" y="423333"/>
                    <a:pt x="139700" y="419100"/>
                  </a:cubicBezTo>
                  <a:cubicBezTo>
                    <a:pt x="170180" y="398780"/>
                    <a:pt x="189653" y="392853"/>
                    <a:pt x="203200" y="355600"/>
                  </a:cubicBezTo>
                  <a:cubicBezTo>
                    <a:pt x="215130" y="322793"/>
                    <a:pt x="199554" y="273364"/>
                    <a:pt x="228600" y="254000"/>
                  </a:cubicBezTo>
                  <a:cubicBezTo>
                    <a:pt x="323768" y="190554"/>
                    <a:pt x="276456" y="214537"/>
                    <a:pt x="368300" y="177800"/>
                  </a:cubicBezTo>
                  <a:lnTo>
                    <a:pt x="457200" y="190500"/>
                  </a:lnTo>
                  <a:cubicBezTo>
                    <a:pt x="464035" y="198702"/>
                    <a:pt x="419068" y="281544"/>
                    <a:pt x="406400" y="292100"/>
                  </a:cubicBezTo>
                  <a:cubicBezTo>
                    <a:pt x="391856" y="304220"/>
                    <a:pt x="372038" y="308107"/>
                    <a:pt x="355600" y="317500"/>
                  </a:cubicBezTo>
                  <a:cubicBezTo>
                    <a:pt x="342348" y="325073"/>
                    <a:pt x="331152" y="336074"/>
                    <a:pt x="317500" y="342900"/>
                  </a:cubicBezTo>
                  <a:cubicBezTo>
                    <a:pt x="305526" y="348887"/>
                    <a:pt x="291374" y="349613"/>
                    <a:pt x="279400" y="355600"/>
                  </a:cubicBezTo>
                  <a:cubicBezTo>
                    <a:pt x="232102" y="379249"/>
                    <a:pt x="245331" y="383991"/>
                    <a:pt x="203200" y="419100"/>
                  </a:cubicBezTo>
                  <a:cubicBezTo>
                    <a:pt x="191474" y="428871"/>
                    <a:pt x="177800" y="436033"/>
                    <a:pt x="165100" y="444500"/>
                  </a:cubicBezTo>
                  <a:cubicBezTo>
                    <a:pt x="159752" y="452523"/>
                    <a:pt x="120427" y="504269"/>
                    <a:pt x="127000" y="520700"/>
                  </a:cubicBezTo>
                  <a:cubicBezTo>
                    <a:pt x="132669" y="534872"/>
                    <a:pt x="152400" y="537633"/>
                    <a:pt x="165100" y="546100"/>
                  </a:cubicBezTo>
                  <a:cubicBezTo>
                    <a:pt x="215900" y="541867"/>
                    <a:pt x="268384" y="547043"/>
                    <a:pt x="317500" y="533400"/>
                  </a:cubicBezTo>
                  <a:cubicBezTo>
                    <a:pt x="346913" y="525230"/>
                    <a:pt x="368300" y="499533"/>
                    <a:pt x="393700" y="482600"/>
                  </a:cubicBezTo>
                  <a:lnTo>
                    <a:pt x="431800" y="457200"/>
                  </a:lnTo>
                  <a:cubicBezTo>
                    <a:pt x="444500" y="448733"/>
                    <a:pt x="455420" y="436627"/>
                    <a:pt x="469900" y="431800"/>
                  </a:cubicBezTo>
                  <a:lnTo>
                    <a:pt x="546100" y="406400"/>
                  </a:lnTo>
                  <a:cubicBezTo>
                    <a:pt x="571500" y="410633"/>
                    <a:pt x="604092" y="400892"/>
                    <a:pt x="622300" y="419100"/>
                  </a:cubicBezTo>
                  <a:cubicBezTo>
                    <a:pt x="633093" y="429893"/>
                    <a:pt x="608387" y="447149"/>
                    <a:pt x="596900" y="457200"/>
                  </a:cubicBezTo>
                  <a:cubicBezTo>
                    <a:pt x="573926" y="477302"/>
                    <a:pt x="546100" y="491067"/>
                    <a:pt x="520700" y="508000"/>
                  </a:cubicBezTo>
                  <a:cubicBezTo>
                    <a:pt x="508000" y="516467"/>
                    <a:pt x="497825" y="532313"/>
                    <a:pt x="482600" y="533400"/>
                  </a:cubicBezTo>
                  <a:lnTo>
                    <a:pt x="304800" y="546100"/>
                  </a:lnTo>
                  <a:cubicBezTo>
                    <a:pt x="288262" y="557126"/>
                    <a:pt x="242847" y="576140"/>
                    <a:pt x="254000" y="609600"/>
                  </a:cubicBezTo>
                  <a:cubicBezTo>
                    <a:pt x="259680" y="626639"/>
                    <a:pt x="279400" y="635000"/>
                    <a:pt x="292100" y="647700"/>
                  </a:cubicBezTo>
                  <a:cubicBezTo>
                    <a:pt x="545792" y="629579"/>
                    <a:pt x="410360" y="678266"/>
                    <a:pt x="508000" y="596900"/>
                  </a:cubicBezTo>
                  <a:cubicBezTo>
                    <a:pt x="519726" y="587129"/>
                    <a:pt x="532152" y="577699"/>
                    <a:pt x="546100" y="571500"/>
                  </a:cubicBezTo>
                  <a:cubicBezTo>
                    <a:pt x="570566" y="560626"/>
                    <a:pt x="622300" y="546100"/>
                    <a:pt x="622300" y="546100"/>
                  </a:cubicBezTo>
                  <a:cubicBezTo>
                    <a:pt x="654875" y="549358"/>
                    <a:pt x="796657" y="521829"/>
                    <a:pt x="736600" y="596900"/>
                  </a:cubicBezTo>
                  <a:cubicBezTo>
                    <a:pt x="714503" y="624522"/>
                    <a:pt x="665436" y="633098"/>
                    <a:pt x="635000" y="635000"/>
                  </a:cubicBezTo>
                  <a:cubicBezTo>
                    <a:pt x="520844" y="642135"/>
                    <a:pt x="406400" y="643467"/>
                    <a:pt x="292100" y="647700"/>
                  </a:cubicBezTo>
                  <a:cubicBezTo>
                    <a:pt x="279400" y="656167"/>
                    <a:pt x="267252" y="665527"/>
                    <a:pt x="254000" y="673100"/>
                  </a:cubicBezTo>
                  <a:cubicBezTo>
                    <a:pt x="237562" y="682493"/>
                    <a:pt x="207792" y="680133"/>
                    <a:pt x="203200" y="698500"/>
                  </a:cubicBezTo>
                  <a:cubicBezTo>
                    <a:pt x="199498" y="713308"/>
                    <a:pt x="227271" y="717887"/>
                    <a:pt x="241300" y="723900"/>
                  </a:cubicBezTo>
                  <a:cubicBezTo>
                    <a:pt x="257343" y="730776"/>
                    <a:pt x="275167" y="732367"/>
                    <a:pt x="292100" y="736600"/>
                  </a:cubicBezTo>
                  <a:cubicBezTo>
                    <a:pt x="556124" y="722704"/>
                    <a:pt x="472306" y="736175"/>
                    <a:pt x="685800" y="698500"/>
                  </a:cubicBezTo>
                  <a:cubicBezTo>
                    <a:pt x="742860" y="688431"/>
                    <a:pt x="769374" y="682850"/>
                    <a:pt x="825500" y="660400"/>
                  </a:cubicBezTo>
                  <a:cubicBezTo>
                    <a:pt x="843078" y="653369"/>
                    <a:pt x="859367" y="643467"/>
                    <a:pt x="876300" y="635000"/>
                  </a:cubicBezTo>
                  <a:cubicBezTo>
                    <a:pt x="892957" y="568372"/>
                    <a:pt x="906243" y="539543"/>
                    <a:pt x="876300" y="457200"/>
                  </a:cubicBezTo>
                  <a:cubicBezTo>
                    <a:pt x="871725" y="444619"/>
                    <a:pt x="850900" y="448733"/>
                    <a:pt x="838200" y="444500"/>
                  </a:cubicBezTo>
                  <a:cubicBezTo>
                    <a:pt x="804333" y="448733"/>
                    <a:pt x="770180" y="451095"/>
                    <a:pt x="736600" y="457200"/>
                  </a:cubicBezTo>
                  <a:cubicBezTo>
                    <a:pt x="723429" y="459595"/>
                    <a:pt x="711887" y="469900"/>
                    <a:pt x="698500" y="469900"/>
                  </a:cubicBezTo>
                  <a:cubicBezTo>
                    <a:pt x="681046" y="469900"/>
                    <a:pt x="664633" y="461433"/>
                    <a:pt x="647700" y="457200"/>
                  </a:cubicBezTo>
                  <a:cubicBezTo>
                    <a:pt x="654547" y="446929"/>
                    <a:pt x="691058" y="399403"/>
                    <a:pt x="685800" y="381000"/>
                  </a:cubicBezTo>
                  <a:cubicBezTo>
                    <a:pt x="679985" y="360648"/>
                    <a:pt x="660400" y="347133"/>
                    <a:pt x="647700" y="330200"/>
                  </a:cubicBezTo>
                  <a:cubicBezTo>
                    <a:pt x="588433" y="334433"/>
                    <a:pt x="528414" y="332574"/>
                    <a:pt x="469900" y="342900"/>
                  </a:cubicBezTo>
                  <a:cubicBezTo>
                    <a:pt x="454869" y="345553"/>
                    <a:pt x="445452" y="361474"/>
                    <a:pt x="431800" y="368300"/>
                  </a:cubicBezTo>
                  <a:cubicBezTo>
                    <a:pt x="419826" y="374287"/>
                    <a:pt x="406400" y="376767"/>
                    <a:pt x="393700" y="381000"/>
                  </a:cubicBezTo>
                  <a:cubicBezTo>
                    <a:pt x="389467" y="368300"/>
                    <a:pt x="376767" y="355600"/>
                    <a:pt x="381000" y="342900"/>
                  </a:cubicBezTo>
                  <a:cubicBezTo>
                    <a:pt x="392892" y="307225"/>
                    <a:pt x="428651" y="301616"/>
                    <a:pt x="457200" y="292100"/>
                  </a:cubicBezTo>
                  <a:cubicBezTo>
                    <a:pt x="474133" y="279400"/>
                    <a:pt x="495697" y="271224"/>
                    <a:pt x="508000" y="254000"/>
                  </a:cubicBezTo>
                  <a:cubicBezTo>
                    <a:pt x="531881" y="220567"/>
                    <a:pt x="517189" y="121815"/>
                    <a:pt x="508000" y="101600"/>
                  </a:cubicBezTo>
                  <a:cubicBezTo>
                    <a:pt x="499241" y="82331"/>
                    <a:pt x="474133" y="76200"/>
                    <a:pt x="457200" y="63500"/>
                  </a:cubicBezTo>
                  <a:cubicBezTo>
                    <a:pt x="406400" y="71967"/>
                    <a:pt x="356170" y="92569"/>
                    <a:pt x="304800" y="88900"/>
                  </a:cubicBezTo>
                  <a:cubicBezTo>
                    <a:pt x="289575" y="87813"/>
                    <a:pt x="279400" y="50800"/>
                    <a:pt x="279400" y="50800"/>
                  </a:cubicBezTo>
                </a:path>
              </a:pathLst>
            </a:cu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027766" y="2785900"/>
            <a:ext cx="690288" cy="488304"/>
            <a:chOff x="5990220" y="3714483"/>
            <a:chExt cx="690288" cy="488304"/>
          </a:xfrm>
        </p:grpSpPr>
        <p:sp>
          <p:nvSpPr>
            <p:cNvPr id="62" name="Can 61"/>
            <p:cNvSpPr/>
            <p:nvPr/>
          </p:nvSpPr>
          <p:spPr>
            <a:xfrm>
              <a:off x="6045982" y="3714483"/>
              <a:ext cx="558172" cy="215900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990220" y="3833455"/>
              <a:ext cx="690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chow</a:t>
              </a:r>
              <a:endParaRPr lang="en-US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274703" y="5613172"/>
            <a:ext cx="1178215" cy="509224"/>
            <a:chOff x="2015067" y="4915092"/>
            <a:chExt cx="1178215" cy="509224"/>
          </a:xfrm>
        </p:grpSpPr>
        <p:sp>
          <p:nvSpPr>
            <p:cNvPr id="61" name="Can 60"/>
            <p:cNvSpPr/>
            <p:nvPr/>
          </p:nvSpPr>
          <p:spPr>
            <a:xfrm>
              <a:off x="2312186" y="4915092"/>
              <a:ext cx="558172" cy="215900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015067" y="5054984"/>
              <a:ext cx="1178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“Western”</a:t>
              </a:r>
              <a:endParaRPr lang="en-US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5355166" y="2894398"/>
            <a:ext cx="690288" cy="488304"/>
            <a:chOff x="5990220" y="3714483"/>
            <a:chExt cx="690288" cy="488304"/>
          </a:xfrm>
        </p:grpSpPr>
        <p:sp>
          <p:nvSpPr>
            <p:cNvPr id="82" name="Can 81"/>
            <p:cNvSpPr/>
            <p:nvPr/>
          </p:nvSpPr>
          <p:spPr>
            <a:xfrm>
              <a:off x="6045982" y="3714483"/>
              <a:ext cx="558172" cy="215900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990220" y="3833455"/>
              <a:ext cx="690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chow</a:t>
              </a:r>
              <a:endParaRPr lang="en-US" dirty="0"/>
            </a:p>
          </p:txBody>
        </p:sp>
      </p:grpSp>
      <p:sp>
        <p:nvSpPr>
          <p:cNvPr id="97" name="Rectangle 96"/>
          <p:cNvSpPr/>
          <p:nvPr/>
        </p:nvSpPr>
        <p:spPr>
          <a:xfrm>
            <a:off x="3529388" y="1562100"/>
            <a:ext cx="2592012" cy="1910549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3947828" y="1227138"/>
            <a:ext cx="1666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Sterile chamber</a:t>
            </a:r>
            <a:endParaRPr lang="en-US" dirty="0"/>
          </a:p>
        </p:txBody>
      </p:sp>
      <p:grpSp>
        <p:nvGrpSpPr>
          <p:cNvPr id="116" name="Group 115"/>
          <p:cNvGrpSpPr/>
          <p:nvPr/>
        </p:nvGrpSpPr>
        <p:grpSpPr>
          <a:xfrm>
            <a:off x="3878909" y="5112879"/>
            <a:ext cx="1630833" cy="1040296"/>
            <a:chOff x="4381285" y="2914648"/>
            <a:chExt cx="1630833" cy="1040296"/>
          </a:xfrm>
        </p:grpSpPr>
        <p:sp>
          <p:nvSpPr>
            <p:cNvPr id="122" name="Teardrop 121"/>
            <p:cNvSpPr/>
            <p:nvPr/>
          </p:nvSpPr>
          <p:spPr>
            <a:xfrm>
              <a:off x="5558366" y="2921005"/>
              <a:ext cx="317500" cy="266700"/>
            </a:xfrm>
            <a:prstGeom prst="teardrop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hord 122"/>
            <p:cNvSpPr/>
            <p:nvPr/>
          </p:nvSpPr>
          <p:spPr>
            <a:xfrm rot="6743627">
              <a:off x="4623137" y="2672796"/>
              <a:ext cx="1040296" cy="1524000"/>
            </a:xfrm>
            <a:prstGeom prst="chord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Teardrop 123"/>
            <p:cNvSpPr/>
            <p:nvPr/>
          </p:nvSpPr>
          <p:spPr>
            <a:xfrm>
              <a:off x="5694618" y="3058588"/>
              <a:ext cx="317500" cy="266700"/>
            </a:xfrm>
            <a:prstGeom prst="teardrop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5" name="Group 124"/>
            <p:cNvGrpSpPr/>
            <p:nvPr/>
          </p:nvGrpSpPr>
          <p:grpSpPr>
            <a:xfrm rot="3117504">
              <a:off x="5444341" y="3437528"/>
              <a:ext cx="331089" cy="314964"/>
              <a:chOff x="5441559" y="3543300"/>
              <a:chExt cx="286923" cy="292100"/>
            </a:xfrm>
            <a:noFill/>
          </p:grpSpPr>
          <p:cxnSp>
            <p:nvCxnSpPr>
              <p:cNvPr id="128" name="Straight Connector 127"/>
              <p:cNvCxnSpPr/>
              <p:nvPr/>
            </p:nvCxnSpPr>
            <p:spPr>
              <a:xfrm flipH="1">
                <a:off x="5441559" y="3543300"/>
                <a:ext cx="286923" cy="20955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flipH="1">
                <a:off x="5588000" y="3543300"/>
                <a:ext cx="140482" cy="29210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>
                <a:off x="5728482" y="3543300"/>
                <a:ext cx="0" cy="29210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6" name="Oval 125"/>
            <p:cNvSpPr/>
            <p:nvPr/>
          </p:nvSpPr>
          <p:spPr>
            <a:xfrm>
              <a:off x="5600571" y="334517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4559830" y="3066125"/>
              <a:ext cx="647170" cy="518326"/>
            </a:xfrm>
            <a:custGeom>
              <a:avLst/>
              <a:gdLst>
                <a:gd name="connsiteX0" fmla="*/ 254000 w 894116"/>
                <a:gd name="connsiteY0" fmla="*/ 0 h 736600"/>
                <a:gd name="connsiteX1" fmla="*/ 279400 w 894116"/>
                <a:gd name="connsiteY1" fmla="*/ 63500 h 736600"/>
                <a:gd name="connsiteX2" fmla="*/ 228600 w 894116"/>
                <a:gd name="connsiteY2" fmla="*/ 101600 h 736600"/>
                <a:gd name="connsiteX3" fmla="*/ 190500 w 894116"/>
                <a:gd name="connsiteY3" fmla="*/ 139700 h 736600"/>
                <a:gd name="connsiteX4" fmla="*/ 165100 w 894116"/>
                <a:gd name="connsiteY4" fmla="*/ 177800 h 736600"/>
                <a:gd name="connsiteX5" fmla="*/ 50800 w 894116"/>
                <a:gd name="connsiteY5" fmla="*/ 266700 h 736600"/>
                <a:gd name="connsiteX6" fmla="*/ 25400 w 894116"/>
                <a:gd name="connsiteY6" fmla="*/ 317500 h 736600"/>
                <a:gd name="connsiteX7" fmla="*/ 0 w 894116"/>
                <a:gd name="connsiteY7" fmla="*/ 355600 h 736600"/>
                <a:gd name="connsiteX8" fmla="*/ 12700 w 894116"/>
                <a:gd name="connsiteY8" fmla="*/ 419100 h 736600"/>
                <a:gd name="connsiteX9" fmla="*/ 50800 w 894116"/>
                <a:gd name="connsiteY9" fmla="*/ 431800 h 736600"/>
                <a:gd name="connsiteX10" fmla="*/ 139700 w 894116"/>
                <a:gd name="connsiteY10" fmla="*/ 419100 h 736600"/>
                <a:gd name="connsiteX11" fmla="*/ 203200 w 894116"/>
                <a:gd name="connsiteY11" fmla="*/ 355600 h 736600"/>
                <a:gd name="connsiteX12" fmla="*/ 228600 w 894116"/>
                <a:gd name="connsiteY12" fmla="*/ 254000 h 736600"/>
                <a:gd name="connsiteX13" fmla="*/ 368300 w 894116"/>
                <a:gd name="connsiteY13" fmla="*/ 177800 h 736600"/>
                <a:gd name="connsiteX14" fmla="*/ 457200 w 894116"/>
                <a:gd name="connsiteY14" fmla="*/ 190500 h 736600"/>
                <a:gd name="connsiteX15" fmla="*/ 406400 w 894116"/>
                <a:gd name="connsiteY15" fmla="*/ 292100 h 736600"/>
                <a:gd name="connsiteX16" fmla="*/ 355600 w 894116"/>
                <a:gd name="connsiteY16" fmla="*/ 317500 h 736600"/>
                <a:gd name="connsiteX17" fmla="*/ 317500 w 894116"/>
                <a:gd name="connsiteY17" fmla="*/ 342900 h 736600"/>
                <a:gd name="connsiteX18" fmla="*/ 279400 w 894116"/>
                <a:gd name="connsiteY18" fmla="*/ 355600 h 736600"/>
                <a:gd name="connsiteX19" fmla="*/ 203200 w 894116"/>
                <a:gd name="connsiteY19" fmla="*/ 419100 h 736600"/>
                <a:gd name="connsiteX20" fmla="*/ 165100 w 894116"/>
                <a:gd name="connsiteY20" fmla="*/ 444500 h 736600"/>
                <a:gd name="connsiteX21" fmla="*/ 127000 w 894116"/>
                <a:gd name="connsiteY21" fmla="*/ 520700 h 736600"/>
                <a:gd name="connsiteX22" fmla="*/ 165100 w 894116"/>
                <a:gd name="connsiteY22" fmla="*/ 546100 h 736600"/>
                <a:gd name="connsiteX23" fmla="*/ 317500 w 894116"/>
                <a:gd name="connsiteY23" fmla="*/ 533400 h 736600"/>
                <a:gd name="connsiteX24" fmla="*/ 393700 w 894116"/>
                <a:gd name="connsiteY24" fmla="*/ 482600 h 736600"/>
                <a:gd name="connsiteX25" fmla="*/ 431800 w 894116"/>
                <a:gd name="connsiteY25" fmla="*/ 457200 h 736600"/>
                <a:gd name="connsiteX26" fmla="*/ 469900 w 894116"/>
                <a:gd name="connsiteY26" fmla="*/ 431800 h 736600"/>
                <a:gd name="connsiteX27" fmla="*/ 546100 w 894116"/>
                <a:gd name="connsiteY27" fmla="*/ 406400 h 736600"/>
                <a:gd name="connsiteX28" fmla="*/ 622300 w 894116"/>
                <a:gd name="connsiteY28" fmla="*/ 419100 h 736600"/>
                <a:gd name="connsiteX29" fmla="*/ 596900 w 894116"/>
                <a:gd name="connsiteY29" fmla="*/ 457200 h 736600"/>
                <a:gd name="connsiteX30" fmla="*/ 520700 w 894116"/>
                <a:gd name="connsiteY30" fmla="*/ 508000 h 736600"/>
                <a:gd name="connsiteX31" fmla="*/ 482600 w 894116"/>
                <a:gd name="connsiteY31" fmla="*/ 533400 h 736600"/>
                <a:gd name="connsiteX32" fmla="*/ 304800 w 894116"/>
                <a:gd name="connsiteY32" fmla="*/ 546100 h 736600"/>
                <a:gd name="connsiteX33" fmla="*/ 254000 w 894116"/>
                <a:gd name="connsiteY33" fmla="*/ 609600 h 736600"/>
                <a:gd name="connsiteX34" fmla="*/ 292100 w 894116"/>
                <a:gd name="connsiteY34" fmla="*/ 647700 h 736600"/>
                <a:gd name="connsiteX35" fmla="*/ 508000 w 894116"/>
                <a:gd name="connsiteY35" fmla="*/ 596900 h 736600"/>
                <a:gd name="connsiteX36" fmla="*/ 546100 w 894116"/>
                <a:gd name="connsiteY36" fmla="*/ 571500 h 736600"/>
                <a:gd name="connsiteX37" fmla="*/ 622300 w 894116"/>
                <a:gd name="connsiteY37" fmla="*/ 546100 h 736600"/>
                <a:gd name="connsiteX38" fmla="*/ 736600 w 894116"/>
                <a:gd name="connsiteY38" fmla="*/ 596900 h 736600"/>
                <a:gd name="connsiteX39" fmla="*/ 635000 w 894116"/>
                <a:gd name="connsiteY39" fmla="*/ 635000 h 736600"/>
                <a:gd name="connsiteX40" fmla="*/ 292100 w 894116"/>
                <a:gd name="connsiteY40" fmla="*/ 647700 h 736600"/>
                <a:gd name="connsiteX41" fmla="*/ 254000 w 894116"/>
                <a:gd name="connsiteY41" fmla="*/ 673100 h 736600"/>
                <a:gd name="connsiteX42" fmla="*/ 203200 w 894116"/>
                <a:gd name="connsiteY42" fmla="*/ 698500 h 736600"/>
                <a:gd name="connsiteX43" fmla="*/ 241300 w 894116"/>
                <a:gd name="connsiteY43" fmla="*/ 723900 h 736600"/>
                <a:gd name="connsiteX44" fmla="*/ 292100 w 894116"/>
                <a:gd name="connsiteY44" fmla="*/ 736600 h 736600"/>
                <a:gd name="connsiteX45" fmla="*/ 685800 w 894116"/>
                <a:gd name="connsiteY45" fmla="*/ 698500 h 736600"/>
                <a:gd name="connsiteX46" fmla="*/ 825500 w 894116"/>
                <a:gd name="connsiteY46" fmla="*/ 660400 h 736600"/>
                <a:gd name="connsiteX47" fmla="*/ 876300 w 894116"/>
                <a:gd name="connsiteY47" fmla="*/ 635000 h 736600"/>
                <a:gd name="connsiteX48" fmla="*/ 876300 w 894116"/>
                <a:gd name="connsiteY48" fmla="*/ 457200 h 736600"/>
                <a:gd name="connsiteX49" fmla="*/ 838200 w 894116"/>
                <a:gd name="connsiteY49" fmla="*/ 444500 h 736600"/>
                <a:gd name="connsiteX50" fmla="*/ 736600 w 894116"/>
                <a:gd name="connsiteY50" fmla="*/ 457200 h 736600"/>
                <a:gd name="connsiteX51" fmla="*/ 698500 w 894116"/>
                <a:gd name="connsiteY51" fmla="*/ 469900 h 736600"/>
                <a:gd name="connsiteX52" fmla="*/ 647700 w 894116"/>
                <a:gd name="connsiteY52" fmla="*/ 457200 h 736600"/>
                <a:gd name="connsiteX53" fmla="*/ 685800 w 894116"/>
                <a:gd name="connsiteY53" fmla="*/ 381000 h 736600"/>
                <a:gd name="connsiteX54" fmla="*/ 647700 w 894116"/>
                <a:gd name="connsiteY54" fmla="*/ 330200 h 736600"/>
                <a:gd name="connsiteX55" fmla="*/ 469900 w 894116"/>
                <a:gd name="connsiteY55" fmla="*/ 342900 h 736600"/>
                <a:gd name="connsiteX56" fmla="*/ 431800 w 894116"/>
                <a:gd name="connsiteY56" fmla="*/ 368300 h 736600"/>
                <a:gd name="connsiteX57" fmla="*/ 393700 w 894116"/>
                <a:gd name="connsiteY57" fmla="*/ 381000 h 736600"/>
                <a:gd name="connsiteX58" fmla="*/ 381000 w 894116"/>
                <a:gd name="connsiteY58" fmla="*/ 342900 h 736600"/>
                <a:gd name="connsiteX59" fmla="*/ 457200 w 894116"/>
                <a:gd name="connsiteY59" fmla="*/ 292100 h 736600"/>
                <a:gd name="connsiteX60" fmla="*/ 508000 w 894116"/>
                <a:gd name="connsiteY60" fmla="*/ 254000 h 736600"/>
                <a:gd name="connsiteX61" fmla="*/ 508000 w 894116"/>
                <a:gd name="connsiteY61" fmla="*/ 101600 h 736600"/>
                <a:gd name="connsiteX62" fmla="*/ 457200 w 894116"/>
                <a:gd name="connsiteY62" fmla="*/ 63500 h 736600"/>
                <a:gd name="connsiteX63" fmla="*/ 304800 w 894116"/>
                <a:gd name="connsiteY63" fmla="*/ 88900 h 736600"/>
                <a:gd name="connsiteX64" fmla="*/ 279400 w 894116"/>
                <a:gd name="connsiteY64" fmla="*/ 50800 h 73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894116" h="736600">
                  <a:moveTo>
                    <a:pt x="254000" y="0"/>
                  </a:moveTo>
                  <a:cubicBezTo>
                    <a:pt x="262467" y="21167"/>
                    <a:pt x="284929" y="41383"/>
                    <a:pt x="279400" y="63500"/>
                  </a:cubicBezTo>
                  <a:cubicBezTo>
                    <a:pt x="274266" y="84035"/>
                    <a:pt x="244671" y="87825"/>
                    <a:pt x="228600" y="101600"/>
                  </a:cubicBezTo>
                  <a:cubicBezTo>
                    <a:pt x="214963" y="113289"/>
                    <a:pt x="201998" y="125902"/>
                    <a:pt x="190500" y="139700"/>
                  </a:cubicBezTo>
                  <a:cubicBezTo>
                    <a:pt x="180729" y="151426"/>
                    <a:pt x="176587" y="167749"/>
                    <a:pt x="165100" y="177800"/>
                  </a:cubicBezTo>
                  <a:cubicBezTo>
                    <a:pt x="115080" y="221567"/>
                    <a:pt x="86290" y="217013"/>
                    <a:pt x="50800" y="266700"/>
                  </a:cubicBezTo>
                  <a:cubicBezTo>
                    <a:pt x="39796" y="282106"/>
                    <a:pt x="34793" y="301062"/>
                    <a:pt x="25400" y="317500"/>
                  </a:cubicBezTo>
                  <a:cubicBezTo>
                    <a:pt x="17827" y="330752"/>
                    <a:pt x="8467" y="342900"/>
                    <a:pt x="0" y="355600"/>
                  </a:cubicBezTo>
                  <a:cubicBezTo>
                    <a:pt x="4233" y="376767"/>
                    <a:pt x="726" y="401139"/>
                    <a:pt x="12700" y="419100"/>
                  </a:cubicBezTo>
                  <a:cubicBezTo>
                    <a:pt x="20126" y="430239"/>
                    <a:pt x="37413" y="431800"/>
                    <a:pt x="50800" y="431800"/>
                  </a:cubicBezTo>
                  <a:cubicBezTo>
                    <a:pt x="80734" y="431800"/>
                    <a:pt x="110067" y="423333"/>
                    <a:pt x="139700" y="419100"/>
                  </a:cubicBezTo>
                  <a:cubicBezTo>
                    <a:pt x="170180" y="398780"/>
                    <a:pt x="189653" y="392853"/>
                    <a:pt x="203200" y="355600"/>
                  </a:cubicBezTo>
                  <a:cubicBezTo>
                    <a:pt x="215130" y="322793"/>
                    <a:pt x="199554" y="273364"/>
                    <a:pt x="228600" y="254000"/>
                  </a:cubicBezTo>
                  <a:cubicBezTo>
                    <a:pt x="323768" y="190554"/>
                    <a:pt x="276456" y="214537"/>
                    <a:pt x="368300" y="177800"/>
                  </a:cubicBezTo>
                  <a:lnTo>
                    <a:pt x="457200" y="190500"/>
                  </a:lnTo>
                  <a:cubicBezTo>
                    <a:pt x="464035" y="198702"/>
                    <a:pt x="419068" y="281544"/>
                    <a:pt x="406400" y="292100"/>
                  </a:cubicBezTo>
                  <a:cubicBezTo>
                    <a:pt x="391856" y="304220"/>
                    <a:pt x="372038" y="308107"/>
                    <a:pt x="355600" y="317500"/>
                  </a:cubicBezTo>
                  <a:cubicBezTo>
                    <a:pt x="342348" y="325073"/>
                    <a:pt x="331152" y="336074"/>
                    <a:pt x="317500" y="342900"/>
                  </a:cubicBezTo>
                  <a:cubicBezTo>
                    <a:pt x="305526" y="348887"/>
                    <a:pt x="291374" y="349613"/>
                    <a:pt x="279400" y="355600"/>
                  </a:cubicBezTo>
                  <a:cubicBezTo>
                    <a:pt x="232102" y="379249"/>
                    <a:pt x="245331" y="383991"/>
                    <a:pt x="203200" y="419100"/>
                  </a:cubicBezTo>
                  <a:cubicBezTo>
                    <a:pt x="191474" y="428871"/>
                    <a:pt x="177800" y="436033"/>
                    <a:pt x="165100" y="444500"/>
                  </a:cubicBezTo>
                  <a:cubicBezTo>
                    <a:pt x="159752" y="452523"/>
                    <a:pt x="120427" y="504269"/>
                    <a:pt x="127000" y="520700"/>
                  </a:cubicBezTo>
                  <a:cubicBezTo>
                    <a:pt x="132669" y="534872"/>
                    <a:pt x="152400" y="537633"/>
                    <a:pt x="165100" y="546100"/>
                  </a:cubicBezTo>
                  <a:cubicBezTo>
                    <a:pt x="215900" y="541867"/>
                    <a:pt x="268384" y="547043"/>
                    <a:pt x="317500" y="533400"/>
                  </a:cubicBezTo>
                  <a:cubicBezTo>
                    <a:pt x="346913" y="525230"/>
                    <a:pt x="368300" y="499533"/>
                    <a:pt x="393700" y="482600"/>
                  </a:cubicBezTo>
                  <a:lnTo>
                    <a:pt x="431800" y="457200"/>
                  </a:lnTo>
                  <a:cubicBezTo>
                    <a:pt x="444500" y="448733"/>
                    <a:pt x="455420" y="436627"/>
                    <a:pt x="469900" y="431800"/>
                  </a:cubicBezTo>
                  <a:lnTo>
                    <a:pt x="546100" y="406400"/>
                  </a:lnTo>
                  <a:cubicBezTo>
                    <a:pt x="571500" y="410633"/>
                    <a:pt x="604092" y="400892"/>
                    <a:pt x="622300" y="419100"/>
                  </a:cubicBezTo>
                  <a:cubicBezTo>
                    <a:pt x="633093" y="429893"/>
                    <a:pt x="608387" y="447149"/>
                    <a:pt x="596900" y="457200"/>
                  </a:cubicBezTo>
                  <a:cubicBezTo>
                    <a:pt x="573926" y="477302"/>
                    <a:pt x="546100" y="491067"/>
                    <a:pt x="520700" y="508000"/>
                  </a:cubicBezTo>
                  <a:cubicBezTo>
                    <a:pt x="508000" y="516467"/>
                    <a:pt x="497825" y="532313"/>
                    <a:pt x="482600" y="533400"/>
                  </a:cubicBezTo>
                  <a:lnTo>
                    <a:pt x="304800" y="546100"/>
                  </a:lnTo>
                  <a:cubicBezTo>
                    <a:pt x="288262" y="557126"/>
                    <a:pt x="242847" y="576140"/>
                    <a:pt x="254000" y="609600"/>
                  </a:cubicBezTo>
                  <a:cubicBezTo>
                    <a:pt x="259680" y="626639"/>
                    <a:pt x="279400" y="635000"/>
                    <a:pt x="292100" y="647700"/>
                  </a:cubicBezTo>
                  <a:cubicBezTo>
                    <a:pt x="545792" y="629579"/>
                    <a:pt x="410360" y="678266"/>
                    <a:pt x="508000" y="596900"/>
                  </a:cubicBezTo>
                  <a:cubicBezTo>
                    <a:pt x="519726" y="587129"/>
                    <a:pt x="532152" y="577699"/>
                    <a:pt x="546100" y="571500"/>
                  </a:cubicBezTo>
                  <a:cubicBezTo>
                    <a:pt x="570566" y="560626"/>
                    <a:pt x="622300" y="546100"/>
                    <a:pt x="622300" y="546100"/>
                  </a:cubicBezTo>
                  <a:cubicBezTo>
                    <a:pt x="654875" y="549358"/>
                    <a:pt x="796657" y="521829"/>
                    <a:pt x="736600" y="596900"/>
                  </a:cubicBezTo>
                  <a:cubicBezTo>
                    <a:pt x="714503" y="624522"/>
                    <a:pt x="665436" y="633098"/>
                    <a:pt x="635000" y="635000"/>
                  </a:cubicBezTo>
                  <a:cubicBezTo>
                    <a:pt x="520844" y="642135"/>
                    <a:pt x="406400" y="643467"/>
                    <a:pt x="292100" y="647700"/>
                  </a:cubicBezTo>
                  <a:cubicBezTo>
                    <a:pt x="279400" y="656167"/>
                    <a:pt x="267252" y="665527"/>
                    <a:pt x="254000" y="673100"/>
                  </a:cubicBezTo>
                  <a:cubicBezTo>
                    <a:pt x="237562" y="682493"/>
                    <a:pt x="207792" y="680133"/>
                    <a:pt x="203200" y="698500"/>
                  </a:cubicBezTo>
                  <a:cubicBezTo>
                    <a:pt x="199498" y="713308"/>
                    <a:pt x="227271" y="717887"/>
                    <a:pt x="241300" y="723900"/>
                  </a:cubicBezTo>
                  <a:cubicBezTo>
                    <a:pt x="257343" y="730776"/>
                    <a:pt x="275167" y="732367"/>
                    <a:pt x="292100" y="736600"/>
                  </a:cubicBezTo>
                  <a:cubicBezTo>
                    <a:pt x="556124" y="722704"/>
                    <a:pt x="472306" y="736175"/>
                    <a:pt x="685800" y="698500"/>
                  </a:cubicBezTo>
                  <a:cubicBezTo>
                    <a:pt x="742860" y="688431"/>
                    <a:pt x="769374" y="682850"/>
                    <a:pt x="825500" y="660400"/>
                  </a:cubicBezTo>
                  <a:cubicBezTo>
                    <a:pt x="843078" y="653369"/>
                    <a:pt x="859367" y="643467"/>
                    <a:pt x="876300" y="635000"/>
                  </a:cubicBezTo>
                  <a:cubicBezTo>
                    <a:pt x="892957" y="568372"/>
                    <a:pt x="906243" y="539543"/>
                    <a:pt x="876300" y="457200"/>
                  </a:cubicBezTo>
                  <a:cubicBezTo>
                    <a:pt x="871725" y="444619"/>
                    <a:pt x="850900" y="448733"/>
                    <a:pt x="838200" y="444500"/>
                  </a:cubicBezTo>
                  <a:cubicBezTo>
                    <a:pt x="804333" y="448733"/>
                    <a:pt x="770180" y="451095"/>
                    <a:pt x="736600" y="457200"/>
                  </a:cubicBezTo>
                  <a:cubicBezTo>
                    <a:pt x="723429" y="459595"/>
                    <a:pt x="711887" y="469900"/>
                    <a:pt x="698500" y="469900"/>
                  </a:cubicBezTo>
                  <a:cubicBezTo>
                    <a:pt x="681046" y="469900"/>
                    <a:pt x="664633" y="461433"/>
                    <a:pt x="647700" y="457200"/>
                  </a:cubicBezTo>
                  <a:cubicBezTo>
                    <a:pt x="654547" y="446929"/>
                    <a:pt x="691058" y="399403"/>
                    <a:pt x="685800" y="381000"/>
                  </a:cubicBezTo>
                  <a:cubicBezTo>
                    <a:pt x="679985" y="360648"/>
                    <a:pt x="660400" y="347133"/>
                    <a:pt x="647700" y="330200"/>
                  </a:cubicBezTo>
                  <a:cubicBezTo>
                    <a:pt x="588433" y="334433"/>
                    <a:pt x="528414" y="332574"/>
                    <a:pt x="469900" y="342900"/>
                  </a:cubicBezTo>
                  <a:cubicBezTo>
                    <a:pt x="454869" y="345553"/>
                    <a:pt x="445452" y="361474"/>
                    <a:pt x="431800" y="368300"/>
                  </a:cubicBezTo>
                  <a:cubicBezTo>
                    <a:pt x="419826" y="374287"/>
                    <a:pt x="406400" y="376767"/>
                    <a:pt x="393700" y="381000"/>
                  </a:cubicBezTo>
                  <a:cubicBezTo>
                    <a:pt x="389467" y="368300"/>
                    <a:pt x="376767" y="355600"/>
                    <a:pt x="381000" y="342900"/>
                  </a:cubicBezTo>
                  <a:cubicBezTo>
                    <a:pt x="392892" y="307225"/>
                    <a:pt x="428651" y="301616"/>
                    <a:pt x="457200" y="292100"/>
                  </a:cubicBezTo>
                  <a:cubicBezTo>
                    <a:pt x="474133" y="279400"/>
                    <a:pt x="495697" y="271224"/>
                    <a:pt x="508000" y="254000"/>
                  </a:cubicBezTo>
                  <a:cubicBezTo>
                    <a:pt x="531881" y="220567"/>
                    <a:pt x="517189" y="121815"/>
                    <a:pt x="508000" y="101600"/>
                  </a:cubicBezTo>
                  <a:cubicBezTo>
                    <a:pt x="499241" y="82331"/>
                    <a:pt x="474133" y="76200"/>
                    <a:pt x="457200" y="63500"/>
                  </a:cubicBezTo>
                  <a:cubicBezTo>
                    <a:pt x="406400" y="71967"/>
                    <a:pt x="356170" y="92569"/>
                    <a:pt x="304800" y="88900"/>
                  </a:cubicBezTo>
                  <a:cubicBezTo>
                    <a:pt x="289575" y="87813"/>
                    <a:pt x="279400" y="50800"/>
                    <a:pt x="279400" y="50800"/>
                  </a:cubicBezTo>
                </a:path>
              </a:pathLst>
            </a:cu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5373490" y="5826572"/>
            <a:ext cx="690288" cy="488304"/>
            <a:chOff x="5990220" y="3714483"/>
            <a:chExt cx="690288" cy="488304"/>
          </a:xfrm>
        </p:grpSpPr>
        <p:sp>
          <p:nvSpPr>
            <p:cNvPr id="120" name="Can 119"/>
            <p:cNvSpPr/>
            <p:nvPr/>
          </p:nvSpPr>
          <p:spPr>
            <a:xfrm>
              <a:off x="6045982" y="3714483"/>
              <a:ext cx="558172" cy="215900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5990220" y="3833455"/>
              <a:ext cx="690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chow</a:t>
              </a:r>
              <a:endParaRPr lang="en-US" dirty="0"/>
            </a:p>
          </p:txBody>
        </p:sp>
      </p:grpSp>
      <p:sp>
        <p:nvSpPr>
          <p:cNvPr id="118" name="Rectangle 117"/>
          <p:cNvSpPr/>
          <p:nvPr/>
        </p:nvSpPr>
        <p:spPr>
          <a:xfrm>
            <a:off x="3560412" y="4494274"/>
            <a:ext cx="2592012" cy="1910549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extBox 118"/>
          <p:cNvSpPr txBox="1"/>
          <p:nvPr/>
        </p:nvSpPr>
        <p:spPr>
          <a:xfrm>
            <a:off x="3978852" y="4159312"/>
            <a:ext cx="1666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Sterile chamber</a:t>
            </a:r>
            <a:endParaRPr lang="en-US" dirty="0"/>
          </a:p>
        </p:txBody>
      </p:sp>
      <p:grpSp>
        <p:nvGrpSpPr>
          <p:cNvPr id="132" name="Group 131"/>
          <p:cNvGrpSpPr/>
          <p:nvPr/>
        </p:nvGrpSpPr>
        <p:grpSpPr>
          <a:xfrm>
            <a:off x="6753655" y="2170273"/>
            <a:ext cx="1630833" cy="1040296"/>
            <a:chOff x="4381285" y="2914648"/>
            <a:chExt cx="1630833" cy="1040296"/>
          </a:xfrm>
        </p:grpSpPr>
        <p:sp>
          <p:nvSpPr>
            <p:cNvPr id="138" name="Teardrop 137"/>
            <p:cNvSpPr/>
            <p:nvPr/>
          </p:nvSpPr>
          <p:spPr>
            <a:xfrm>
              <a:off x="5558366" y="2921005"/>
              <a:ext cx="317500" cy="266700"/>
            </a:xfrm>
            <a:prstGeom prst="teardrop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Chord 138"/>
            <p:cNvSpPr/>
            <p:nvPr/>
          </p:nvSpPr>
          <p:spPr>
            <a:xfrm rot="6743627">
              <a:off x="4623137" y="2672796"/>
              <a:ext cx="1040296" cy="1524000"/>
            </a:xfrm>
            <a:prstGeom prst="chord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Teardrop 139"/>
            <p:cNvSpPr/>
            <p:nvPr/>
          </p:nvSpPr>
          <p:spPr>
            <a:xfrm>
              <a:off x="5694618" y="3058588"/>
              <a:ext cx="317500" cy="266700"/>
            </a:xfrm>
            <a:prstGeom prst="teardrop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1" name="Group 140"/>
            <p:cNvGrpSpPr/>
            <p:nvPr/>
          </p:nvGrpSpPr>
          <p:grpSpPr>
            <a:xfrm rot="3117504">
              <a:off x="5444341" y="3437528"/>
              <a:ext cx="331089" cy="314964"/>
              <a:chOff x="5441559" y="3543300"/>
              <a:chExt cx="286923" cy="292100"/>
            </a:xfrm>
            <a:noFill/>
          </p:grpSpPr>
          <p:cxnSp>
            <p:nvCxnSpPr>
              <p:cNvPr id="144" name="Straight Connector 143"/>
              <p:cNvCxnSpPr/>
              <p:nvPr/>
            </p:nvCxnSpPr>
            <p:spPr>
              <a:xfrm flipH="1">
                <a:off x="5441559" y="3543300"/>
                <a:ext cx="286923" cy="20955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flipH="1">
                <a:off x="5588000" y="3543300"/>
                <a:ext cx="140482" cy="29210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>
                <a:off x="5728482" y="3543300"/>
                <a:ext cx="0" cy="29210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2" name="Oval 141"/>
            <p:cNvSpPr/>
            <p:nvPr/>
          </p:nvSpPr>
          <p:spPr>
            <a:xfrm>
              <a:off x="5600571" y="334517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4559830" y="3066125"/>
              <a:ext cx="647170" cy="518326"/>
            </a:xfrm>
            <a:custGeom>
              <a:avLst/>
              <a:gdLst>
                <a:gd name="connsiteX0" fmla="*/ 254000 w 894116"/>
                <a:gd name="connsiteY0" fmla="*/ 0 h 736600"/>
                <a:gd name="connsiteX1" fmla="*/ 279400 w 894116"/>
                <a:gd name="connsiteY1" fmla="*/ 63500 h 736600"/>
                <a:gd name="connsiteX2" fmla="*/ 228600 w 894116"/>
                <a:gd name="connsiteY2" fmla="*/ 101600 h 736600"/>
                <a:gd name="connsiteX3" fmla="*/ 190500 w 894116"/>
                <a:gd name="connsiteY3" fmla="*/ 139700 h 736600"/>
                <a:gd name="connsiteX4" fmla="*/ 165100 w 894116"/>
                <a:gd name="connsiteY4" fmla="*/ 177800 h 736600"/>
                <a:gd name="connsiteX5" fmla="*/ 50800 w 894116"/>
                <a:gd name="connsiteY5" fmla="*/ 266700 h 736600"/>
                <a:gd name="connsiteX6" fmla="*/ 25400 w 894116"/>
                <a:gd name="connsiteY6" fmla="*/ 317500 h 736600"/>
                <a:gd name="connsiteX7" fmla="*/ 0 w 894116"/>
                <a:gd name="connsiteY7" fmla="*/ 355600 h 736600"/>
                <a:gd name="connsiteX8" fmla="*/ 12700 w 894116"/>
                <a:gd name="connsiteY8" fmla="*/ 419100 h 736600"/>
                <a:gd name="connsiteX9" fmla="*/ 50800 w 894116"/>
                <a:gd name="connsiteY9" fmla="*/ 431800 h 736600"/>
                <a:gd name="connsiteX10" fmla="*/ 139700 w 894116"/>
                <a:gd name="connsiteY10" fmla="*/ 419100 h 736600"/>
                <a:gd name="connsiteX11" fmla="*/ 203200 w 894116"/>
                <a:gd name="connsiteY11" fmla="*/ 355600 h 736600"/>
                <a:gd name="connsiteX12" fmla="*/ 228600 w 894116"/>
                <a:gd name="connsiteY12" fmla="*/ 254000 h 736600"/>
                <a:gd name="connsiteX13" fmla="*/ 368300 w 894116"/>
                <a:gd name="connsiteY13" fmla="*/ 177800 h 736600"/>
                <a:gd name="connsiteX14" fmla="*/ 457200 w 894116"/>
                <a:gd name="connsiteY14" fmla="*/ 190500 h 736600"/>
                <a:gd name="connsiteX15" fmla="*/ 406400 w 894116"/>
                <a:gd name="connsiteY15" fmla="*/ 292100 h 736600"/>
                <a:gd name="connsiteX16" fmla="*/ 355600 w 894116"/>
                <a:gd name="connsiteY16" fmla="*/ 317500 h 736600"/>
                <a:gd name="connsiteX17" fmla="*/ 317500 w 894116"/>
                <a:gd name="connsiteY17" fmla="*/ 342900 h 736600"/>
                <a:gd name="connsiteX18" fmla="*/ 279400 w 894116"/>
                <a:gd name="connsiteY18" fmla="*/ 355600 h 736600"/>
                <a:gd name="connsiteX19" fmla="*/ 203200 w 894116"/>
                <a:gd name="connsiteY19" fmla="*/ 419100 h 736600"/>
                <a:gd name="connsiteX20" fmla="*/ 165100 w 894116"/>
                <a:gd name="connsiteY20" fmla="*/ 444500 h 736600"/>
                <a:gd name="connsiteX21" fmla="*/ 127000 w 894116"/>
                <a:gd name="connsiteY21" fmla="*/ 520700 h 736600"/>
                <a:gd name="connsiteX22" fmla="*/ 165100 w 894116"/>
                <a:gd name="connsiteY22" fmla="*/ 546100 h 736600"/>
                <a:gd name="connsiteX23" fmla="*/ 317500 w 894116"/>
                <a:gd name="connsiteY23" fmla="*/ 533400 h 736600"/>
                <a:gd name="connsiteX24" fmla="*/ 393700 w 894116"/>
                <a:gd name="connsiteY24" fmla="*/ 482600 h 736600"/>
                <a:gd name="connsiteX25" fmla="*/ 431800 w 894116"/>
                <a:gd name="connsiteY25" fmla="*/ 457200 h 736600"/>
                <a:gd name="connsiteX26" fmla="*/ 469900 w 894116"/>
                <a:gd name="connsiteY26" fmla="*/ 431800 h 736600"/>
                <a:gd name="connsiteX27" fmla="*/ 546100 w 894116"/>
                <a:gd name="connsiteY27" fmla="*/ 406400 h 736600"/>
                <a:gd name="connsiteX28" fmla="*/ 622300 w 894116"/>
                <a:gd name="connsiteY28" fmla="*/ 419100 h 736600"/>
                <a:gd name="connsiteX29" fmla="*/ 596900 w 894116"/>
                <a:gd name="connsiteY29" fmla="*/ 457200 h 736600"/>
                <a:gd name="connsiteX30" fmla="*/ 520700 w 894116"/>
                <a:gd name="connsiteY30" fmla="*/ 508000 h 736600"/>
                <a:gd name="connsiteX31" fmla="*/ 482600 w 894116"/>
                <a:gd name="connsiteY31" fmla="*/ 533400 h 736600"/>
                <a:gd name="connsiteX32" fmla="*/ 304800 w 894116"/>
                <a:gd name="connsiteY32" fmla="*/ 546100 h 736600"/>
                <a:gd name="connsiteX33" fmla="*/ 254000 w 894116"/>
                <a:gd name="connsiteY33" fmla="*/ 609600 h 736600"/>
                <a:gd name="connsiteX34" fmla="*/ 292100 w 894116"/>
                <a:gd name="connsiteY34" fmla="*/ 647700 h 736600"/>
                <a:gd name="connsiteX35" fmla="*/ 508000 w 894116"/>
                <a:gd name="connsiteY35" fmla="*/ 596900 h 736600"/>
                <a:gd name="connsiteX36" fmla="*/ 546100 w 894116"/>
                <a:gd name="connsiteY36" fmla="*/ 571500 h 736600"/>
                <a:gd name="connsiteX37" fmla="*/ 622300 w 894116"/>
                <a:gd name="connsiteY37" fmla="*/ 546100 h 736600"/>
                <a:gd name="connsiteX38" fmla="*/ 736600 w 894116"/>
                <a:gd name="connsiteY38" fmla="*/ 596900 h 736600"/>
                <a:gd name="connsiteX39" fmla="*/ 635000 w 894116"/>
                <a:gd name="connsiteY39" fmla="*/ 635000 h 736600"/>
                <a:gd name="connsiteX40" fmla="*/ 292100 w 894116"/>
                <a:gd name="connsiteY40" fmla="*/ 647700 h 736600"/>
                <a:gd name="connsiteX41" fmla="*/ 254000 w 894116"/>
                <a:gd name="connsiteY41" fmla="*/ 673100 h 736600"/>
                <a:gd name="connsiteX42" fmla="*/ 203200 w 894116"/>
                <a:gd name="connsiteY42" fmla="*/ 698500 h 736600"/>
                <a:gd name="connsiteX43" fmla="*/ 241300 w 894116"/>
                <a:gd name="connsiteY43" fmla="*/ 723900 h 736600"/>
                <a:gd name="connsiteX44" fmla="*/ 292100 w 894116"/>
                <a:gd name="connsiteY44" fmla="*/ 736600 h 736600"/>
                <a:gd name="connsiteX45" fmla="*/ 685800 w 894116"/>
                <a:gd name="connsiteY45" fmla="*/ 698500 h 736600"/>
                <a:gd name="connsiteX46" fmla="*/ 825500 w 894116"/>
                <a:gd name="connsiteY46" fmla="*/ 660400 h 736600"/>
                <a:gd name="connsiteX47" fmla="*/ 876300 w 894116"/>
                <a:gd name="connsiteY47" fmla="*/ 635000 h 736600"/>
                <a:gd name="connsiteX48" fmla="*/ 876300 w 894116"/>
                <a:gd name="connsiteY48" fmla="*/ 457200 h 736600"/>
                <a:gd name="connsiteX49" fmla="*/ 838200 w 894116"/>
                <a:gd name="connsiteY49" fmla="*/ 444500 h 736600"/>
                <a:gd name="connsiteX50" fmla="*/ 736600 w 894116"/>
                <a:gd name="connsiteY50" fmla="*/ 457200 h 736600"/>
                <a:gd name="connsiteX51" fmla="*/ 698500 w 894116"/>
                <a:gd name="connsiteY51" fmla="*/ 469900 h 736600"/>
                <a:gd name="connsiteX52" fmla="*/ 647700 w 894116"/>
                <a:gd name="connsiteY52" fmla="*/ 457200 h 736600"/>
                <a:gd name="connsiteX53" fmla="*/ 685800 w 894116"/>
                <a:gd name="connsiteY53" fmla="*/ 381000 h 736600"/>
                <a:gd name="connsiteX54" fmla="*/ 647700 w 894116"/>
                <a:gd name="connsiteY54" fmla="*/ 330200 h 736600"/>
                <a:gd name="connsiteX55" fmla="*/ 469900 w 894116"/>
                <a:gd name="connsiteY55" fmla="*/ 342900 h 736600"/>
                <a:gd name="connsiteX56" fmla="*/ 431800 w 894116"/>
                <a:gd name="connsiteY56" fmla="*/ 368300 h 736600"/>
                <a:gd name="connsiteX57" fmla="*/ 393700 w 894116"/>
                <a:gd name="connsiteY57" fmla="*/ 381000 h 736600"/>
                <a:gd name="connsiteX58" fmla="*/ 381000 w 894116"/>
                <a:gd name="connsiteY58" fmla="*/ 342900 h 736600"/>
                <a:gd name="connsiteX59" fmla="*/ 457200 w 894116"/>
                <a:gd name="connsiteY59" fmla="*/ 292100 h 736600"/>
                <a:gd name="connsiteX60" fmla="*/ 508000 w 894116"/>
                <a:gd name="connsiteY60" fmla="*/ 254000 h 736600"/>
                <a:gd name="connsiteX61" fmla="*/ 508000 w 894116"/>
                <a:gd name="connsiteY61" fmla="*/ 101600 h 736600"/>
                <a:gd name="connsiteX62" fmla="*/ 457200 w 894116"/>
                <a:gd name="connsiteY62" fmla="*/ 63500 h 736600"/>
                <a:gd name="connsiteX63" fmla="*/ 304800 w 894116"/>
                <a:gd name="connsiteY63" fmla="*/ 88900 h 736600"/>
                <a:gd name="connsiteX64" fmla="*/ 279400 w 894116"/>
                <a:gd name="connsiteY64" fmla="*/ 50800 h 73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894116" h="736600">
                  <a:moveTo>
                    <a:pt x="254000" y="0"/>
                  </a:moveTo>
                  <a:cubicBezTo>
                    <a:pt x="262467" y="21167"/>
                    <a:pt x="284929" y="41383"/>
                    <a:pt x="279400" y="63500"/>
                  </a:cubicBezTo>
                  <a:cubicBezTo>
                    <a:pt x="274266" y="84035"/>
                    <a:pt x="244671" y="87825"/>
                    <a:pt x="228600" y="101600"/>
                  </a:cubicBezTo>
                  <a:cubicBezTo>
                    <a:pt x="214963" y="113289"/>
                    <a:pt x="201998" y="125902"/>
                    <a:pt x="190500" y="139700"/>
                  </a:cubicBezTo>
                  <a:cubicBezTo>
                    <a:pt x="180729" y="151426"/>
                    <a:pt x="176587" y="167749"/>
                    <a:pt x="165100" y="177800"/>
                  </a:cubicBezTo>
                  <a:cubicBezTo>
                    <a:pt x="115080" y="221567"/>
                    <a:pt x="86290" y="217013"/>
                    <a:pt x="50800" y="266700"/>
                  </a:cubicBezTo>
                  <a:cubicBezTo>
                    <a:pt x="39796" y="282106"/>
                    <a:pt x="34793" y="301062"/>
                    <a:pt x="25400" y="317500"/>
                  </a:cubicBezTo>
                  <a:cubicBezTo>
                    <a:pt x="17827" y="330752"/>
                    <a:pt x="8467" y="342900"/>
                    <a:pt x="0" y="355600"/>
                  </a:cubicBezTo>
                  <a:cubicBezTo>
                    <a:pt x="4233" y="376767"/>
                    <a:pt x="726" y="401139"/>
                    <a:pt x="12700" y="419100"/>
                  </a:cubicBezTo>
                  <a:cubicBezTo>
                    <a:pt x="20126" y="430239"/>
                    <a:pt x="37413" y="431800"/>
                    <a:pt x="50800" y="431800"/>
                  </a:cubicBezTo>
                  <a:cubicBezTo>
                    <a:pt x="80734" y="431800"/>
                    <a:pt x="110067" y="423333"/>
                    <a:pt x="139700" y="419100"/>
                  </a:cubicBezTo>
                  <a:cubicBezTo>
                    <a:pt x="170180" y="398780"/>
                    <a:pt x="189653" y="392853"/>
                    <a:pt x="203200" y="355600"/>
                  </a:cubicBezTo>
                  <a:cubicBezTo>
                    <a:pt x="215130" y="322793"/>
                    <a:pt x="199554" y="273364"/>
                    <a:pt x="228600" y="254000"/>
                  </a:cubicBezTo>
                  <a:cubicBezTo>
                    <a:pt x="323768" y="190554"/>
                    <a:pt x="276456" y="214537"/>
                    <a:pt x="368300" y="177800"/>
                  </a:cubicBezTo>
                  <a:lnTo>
                    <a:pt x="457200" y="190500"/>
                  </a:lnTo>
                  <a:cubicBezTo>
                    <a:pt x="464035" y="198702"/>
                    <a:pt x="419068" y="281544"/>
                    <a:pt x="406400" y="292100"/>
                  </a:cubicBezTo>
                  <a:cubicBezTo>
                    <a:pt x="391856" y="304220"/>
                    <a:pt x="372038" y="308107"/>
                    <a:pt x="355600" y="317500"/>
                  </a:cubicBezTo>
                  <a:cubicBezTo>
                    <a:pt x="342348" y="325073"/>
                    <a:pt x="331152" y="336074"/>
                    <a:pt x="317500" y="342900"/>
                  </a:cubicBezTo>
                  <a:cubicBezTo>
                    <a:pt x="305526" y="348887"/>
                    <a:pt x="291374" y="349613"/>
                    <a:pt x="279400" y="355600"/>
                  </a:cubicBezTo>
                  <a:cubicBezTo>
                    <a:pt x="232102" y="379249"/>
                    <a:pt x="245331" y="383991"/>
                    <a:pt x="203200" y="419100"/>
                  </a:cubicBezTo>
                  <a:cubicBezTo>
                    <a:pt x="191474" y="428871"/>
                    <a:pt x="177800" y="436033"/>
                    <a:pt x="165100" y="444500"/>
                  </a:cubicBezTo>
                  <a:cubicBezTo>
                    <a:pt x="159752" y="452523"/>
                    <a:pt x="120427" y="504269"/>
                    <a:pt x="127000" y="520700"/>
                  </a:cubicBezTo>
                  <a:cubicBezTo>
                    <a:pt x="132669" y="534872"/>
                    <a:pt x="152400" y="537633"/>
                    <a:pt x="165100" y="546100"/>
                  </a:cubicBezTo>
                  <a:cubicBezTo>
                    <a:pt x="215900" y="541867"/>
                    <a:pt x="268384" y="547043"/>
                    <a:pt x="317500" y="533400"/>
                  </a:cubicBezTo>
                  <a:cubicBezTo>
                    <a:pt x="346913" y="525230"/>
                    <a:pt x="368300" y="499533"/>
                    <a:pt x="393700" y="482600"/>
                  </a:cubicBezTo>
                  <a:lnTo>
                    <a:pt x="431800" y="457200"/>
                  </a:lnTo>
                  <a:cubicBezTo>
                    <a:pt x="444500" y="448733"/>
                    <a:pt x="455420" y="436627"/>
                    <a:pt x="469900" y="431800"/>
                  </a:cubicBezTo>
                  <a:lnTo>
                    <a:pt x="546100" y="406400"/>
                  </a:lnTo>
                  <a:cubicBezTo>
                    <a:pt x="571500" y="410633"/>
                    <a:pt x="604092" y="400892"/>
                    <a:pt x="622300" y="419100"/>
                  </a:cubicBezTo>
                  <a:cubicBezTo>
                    <a:pt x="633093" y="429893"/>
                    <a:pt x="608387" y="447149"/>
                    <a:pt x="596900" y="457200"/>
                  </a:cubicBezTo>
                  <a:cubicBezTo>
                    <a:pt x="573926" y="477302"/>
                    <a:pt x="546100" y="491067"/>
                    <a:pt x="520700" y="508000"/>
                  </a:cubicBezTo>
                  <a:cubicBezTo>
                    <a:pt x="508000" y="516467"/>
                    <a:pt x="497825" y="532313"/>
                    <a:pt x="482600" y="533400"/>
                  </a:cubicBezTo>
                  <a:lnTo>
                    <a:pt x="304800" y="546100"/>
                  </a:lnTo>
                  <a:cubicBezTo>
                    <a:pt x="288262" y="557126"/>
                    <a:pt x="242847" y="576140"/>
                    <a:pt x="254000" y="609600"/>
                  </a:cubicBezTo>
                  <a:cubicBezTo>
                    <a:pt x="259680" y="626639"/>
                    <a:pt x="279400" y="635000"/>
                    <a:pt x="292100" y="647700"/>
                  </a:cubicBezTo>
                  <a:cubicBezTo>
                    <a:pt x="545792" y="629579"/>
                    <a:pt x="410360" y="678266"/>
                    <a:pt x="508000" y="596900"/>
                  </a:cubicBezTo>
                  <a:cubicBezTo>
                    <a:pt x="519726" y="587129"/>
                    <a:pt x="532152" y="577699"/>
                    <a:pt x="546100" y="571500"/>
                  </a:cubicBezTo>
                  <a:cubicBezTo>
                    <a:pt x="570566" y="560626"/>
                    <a:pt x="622300" y="546100"/>
                    <a:pt x="622300" y="546100"/>
                  </a:cubicBezTo>
                  <a:cubicBezTo>
                    <a:pt x="654875" y="549358"/>
                    <a:pt x="796657" y="521829"/>
                    <a:pt x="736600" y="596900"/>
                  </a:cubicBezTo>
                  <a:cubicBezTo>
                    <a:pt x="714503" y="624522"/>
                    <a:pt x="665436" y="633098"/>
                    <a:pt x="635000" y="635000"/>
                  </a:cubicBezTo>
                  <a:cubicBezTo>
                    <a:pt x="520844" y="642135"/>
                    <a:pt x="406400" y="643467"/>
                    <a:pt x="292100" y="647700"/>
                  </a:cubicBezTo>
                  <a:cubicBezTo>
                    <a:pt x="279400" y="656167"/>
                    <a:pt x="267252" y="665527"/>
                    <a:pt x="254000" y="673100"/>
                  </a:cubicBezTo>
                  <a:cubicBezTo>
                    <a:pt x="237562" y="682493"/>
                    <a:pt x="207792" y="680133"/>
                    <a:pt x="203200" y="698500"/>
                  </a:cubicBezTo>
                  <a:cubicBezTo>
                    <a:pt x="199498" y="713308"/>
                    <a:pt x="227271" y="717887"/>
                    <a:pt x="241300" y="723900"/>
                  </a:cubicBezTo>
                  <a:cubicBezTo>
                    <a:pt x="257343" y="730776"/>
                    <a:pt x="275167" y="732367"/>
                    <a:pt x="292100" y="736600"/>
                  </a:cubicBezTo>
                  <a:cubicBezTo>
                    <a:pt x="556124" y="722704"/>
                    <a:pt x="472306" y="736175"/>
                    <a:pt x="685800" y="698500"/>
                  </a:cubicBezTo>
                  <a:cubicBezTo>
                    <a:pt x="742860" y="688431"/>
                    <a:pt x="769374" y="682850"/>
                    <a:pt x="825500" y="660400"/>
                  </a:cubicBezTo>
                  <a:cubicBezTo>
                    <a:pt x="843078" y="653369"/>
                    <a:pt x="859367" y="643467"/>
                    <a:pt x="876300" y="635000"/>
                  </a:cubicBezTo>
                  <a:cubicBezTo>
                    <a:pt x="892957" y="568372"/>
                    <a:pt x="906243" y="539543"/>
                    <a:pt x="876300" y="457200"/>
                  </a:cubicBezTo>
                  <a:cubicBezTo>
                    <a:pt x="871725" y="444619"/>
                    <a:pt x="850900" y="448733"/>
                    <a:pt x="838200" y="444500"/>
                  </a:cubicBezTo>
                  <a:cubicBezTo>
                    <a:pt x="804333" y="448733"/>
                    <a:pt x="770180" y="451095"/>
                    <a:pt x="736600" y="457200"/>
                  </a:cubicBezTo>
                  <a:cubicBezTo>
                    <a:pt x="723429" y="459595"/>
                    <a:pt x="711887" y="469900"/>
                    <a:pt x="698500" y="469900"/>
                  </a:cubicBezTo>
                  <a:cubicBezTo>
                    <a:pt x="681046" y="469900"/>
                    <a:pt x="664633" y="461433"/>
                    <a:pt x="647700" y="457200"/>
                  </a:cubicBezTo>
                  <a:cubicBezTo>
                    <a:pt x="654547" y="446929"/>
                    <a:pt x="691058" y="399403"/>
                    <a:pt x="685800" y="381000"/>
                  </a:cubicBezTo>
                  <a:cubicBezTo>
                    <a:pt x="679985" y="360648"/>
                    <a:pt x="660400" y="347133"/>
                    <a:pt x="647700" y="330200"/>
                  </a:cubicBezTo>
                  <a:cubicBezTo>
                    <a:pt x="588433" y="334433"/>
                    <a:pt x="528414" y="332574"/>
                    <a:pt x="469900" y="342900"/>
                  </a:cubicBezTo>
                  <a:cubicBezTo>
                    <a:pt x="454869" y="345553"/>
                    <a:pt x="445452" y="361474"/>
                    <a:pt x="431800" y="368300"/>
                  </a:cubicBezTo>
                  <a:cubicBezTo>
                    <a:pt x="419826" y="374287"/>
                    <a:pt x="406400" y="376767"/>
                    <a:pt x="393700" y="381000"/>
                  </a:cubicBezTo>
                  <a:cubicBezTo>
                    <a:pt x="389467" y="368300"/>
                    <a:pt x="376767" y="355600"/>
                    <a:pt x="381000" y="342900"/>
                  </a:cubicBezTo>
                  <a:cubicBezTo>
                    <a:pt x="392892" y="307225"/>
                    <a:pt x="428651" y="301616"/>
                    <a:pt x="457200" y="292100"/>
                  </a:cubicBezTo>
                  <a:cubicBezTo>
                    <a:pt x="474133" y="279400"/>
                    <a:pt x="495697" y="271224"/>
                    <a:pt x="508000" y="254000"/>
                  </a:cubicBezTo>
                  <a:cubicBezTo>
                    <a:pt x="531881" y="220567"/>
                    <a:pt x="517189" y="121815"/>
                    <a:pt x="508000" y="101600"/>
                  </a:cubicBezTo>
                  <a:cubicBezTo>
                    <a:pt x="499241" y="82331"/>
                    <a:pt x="474133" y="76200"/>
                    <a:pt x="457200" y="63500"/>
                  </a:cubicBezTo>
                  <a:cubicBezTo>
                    <a:pt x="406400" y="71967"/>
                    <a:pt x="356170" y="92569"/>
                    <a:pt x="304800" y="88900"/>
                  </a:cubicBezTo>
                  <a:cubicBezTo>
                    <a:pt x="289575" y="87813"/>
                    <a:pt x="279400" y="50800"/>
                    <a:pt x="279400" y="50800"/>
                  </a:cubicBezTo>
                </a:path>
              </a:pathLst>
            </a:cu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8248236" y="2883966"/>
            <a:ext cx="690288" cy="488304"/>
            <a:chOff x="5990220" y="3714483"/>
            <a:chExt cx="690288" cy="488304"/>
          </a:xfrm>
        </p:grpSpPr>
        <p:sp>
          <p:nvSpPr>
            <p:cNvPr id="136" name="Can 135"/>
            <p:cNvSpPr/>
            <p:nvPr/>
          </p:nvSpPr>
          <p:spPr>
            <a:xfrm>
              <a:off x="6045982" y="3714483"/>
              <a:ext cx="558172" cy="215900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5990220" y="3833455"/>
              <a:ext cx="690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chow</a:t>
              </a:r>
              <a:endParaRPr lang="en-US" dirty="0"/>
            </a:p>
          </p:txBody>
        </p:sp>
      </p:grpSp>
      <p:sp>
        <p:nvSpPr>
          <p:cNvPr id="134" name="Rectangle 133"/>
          <p:cNvSpPr/>
          <p:nvPr/>
        </p:nvSpPr>
        <p:spPr>
          <a:xfrm>
            <a:off x="6435158" y="1551668"/>
            <a:ext cx="2592012" cy="1910549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TextBox 134"/>
          <p:cNvSpPr txBox="1"/>
          <p:nvPr/>
        </p:nvSpPr>
        <p:spPr>
          <a:xfrm>
            <a:off x="6853598" y="1216706"/>
            <a:ext cx="1666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Sterile chamber</a:t>
            </a:r>
            <a:endParaRPr lang="en-US" dirty="0"/>
          </a:p>
        </p:txBody>
      </p:sp>
      <p:grpSp>
        <p:nvGrpSpPr>
          <p:cNvPr id="149" name="Group 148"/>
          <p:cNvGrpSpPr/>
          <p:nvPr/>
        </p:nvGrpSpPr>
        <p:grpSpPr>
          <a:xfrm>
            <a:off x="8070436" y="5951577"/>
            <a:ext cx="690288" cy="488304"/>
            <a:chOff x="5990220" y="3714483"/>
            <a:chExt cx="690288" cy="488304"/>
          </a:xfrm>
        </p:grpSpPr>
        <p:sp>
          <p:nvSpPr>
            <p:cNvPr id="152" name="Can 151"/>
            <p:cNvSpPr/>
            <p:nvPr/>
          </p:nvSpPr>
          <p:spPr>
            <a:xfrm>
              <a:off x="6045982" y="3714483"/>
              <a:ext cx="558172" cy="215900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5990220" y="3833455"/>
              <a:ext cx="690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chow</a:t>
              </a:r>
              <a:endParaRPr lang="en-US" dirty="0"/>
            </a:p>
          </p:txBody>
        </p:sp>
      </p:grpSp>
      <p:sp>
        <p:nvSpPr>
          <p:cNvPr id="150" name="Rectangle 149"/>
          <p:cNvSpPr/>
          <p:nvPr/>
        </p:nvSpPr>
        <p:spPr>
          <a:xfrm>
            <a:off x="6435158" y="4479579"/>
            <a:ext cx="2592012" cy="1910549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TextBox 150"/>
          <p:cNvSpPr txBox="1"/>
          <p:nvPr/>
        </p:nvSpPr>
        <p:spPr>
          <a:xfrm>
            <a:off x="6853598" y="4144617"/>
            <a:ext cx="1666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Sterile chamber</a:t>
            </a:r>
            <a:endParaRPr lang="en-US" dirty="0"/>
          </a:p>
        </p:txBody>
      </p:sp>
      <p:grpSp>
        <p:nvGrpSpPr>
          <p:cNvPr id="163" name="Group 162"/>
          <p:cNvGrpSpPr/>
          <p:nvPr/>
        </p:nvGrpSpPr>
        <p:grpSpPr>
          <a:xfrm>
            <a:off x="6449244" y="4599122"/>
            <a:ext cx="2466606" cy="1670691"/>
            <a:chOff x="125597" y="3460301"/>
            <a:chExt cx="2466606" cy="1670691"/>
          </a:xfrm>
        </p:grpSpPr>
        <p:sp>
          <p:nvSpPr>
            <p:cNvPr id="164" name="Teardrop 163"/>
            <p:cNvSpPr/>
            <p:nvPr/>
          </p:nvSpPr>
          <p:spPr>
            <a:xfrm>
              <a:off x="2138451" y="3761932"/>
              <a:ext cx="317500" cy="266700"/>
            </a:xfrm>
            <a:prstGeom prst="teardrop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Chord 164"/>
            <p:cNvSpPr/>
            <p:nvPr/>
          </p:nvSpPr>
          <p:spPr>
            <a:xfrm rot="6743627">
              <a:off x="523281" y="3062617"/>
              <a:ext cx="1670691" cy="2466060"/>
            </a:xfrm>
            <a:prstGeom prst="chord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Teardrop 165"/>
            <p:cNvSpPr/>
            <p:nvPr/>
          </p:nvSpPr>
          <p:spPr>
            <a:xfrm>
              <a:off x="2274703" y="3899515"/>
              <a:ext cx="317500" cy="266700"/>
            </a:xfrm>
            <a:prstGeom prst="teardrop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7" name="Group 166"/>
            <p:cNvGrpSpPr/>
            <p:nvPr/>
          </p:nvGrpSpPr>
          <p:grpSpPr>
            <a:xfrm rot="3117504">
              <a:off x="2024426" y="4278455"/>
              <a:ext cx="331089" cy="314964"/>
              <a:chOff x="5441559" y="3543300"/>
              <a:chExt cx="286923" cy="292100"/>
            </a:xfrm>
            <a:noFill/>
          </p:grpSpPr>
          <p:cxnSp>
            <p:nvCxnSpPr>
              <p:cNvPr id="170" name="Straight Connector 169"/>
              <p:cNvCxnSpPr/>
              <p:nvPr/>
            </p:nvCxnSpPr>
            <p:spPr>
              <a:xfrm flipH="1">
                <a:off x="5441559" y="3543300"/>
                <a:ext cx="286923" cy="20955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flipH="1">
                <a:off x="5588000" y="3543300"/>
                <a:ext cx="140482" cy="29210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5728482" y="3543300"/>
                <a:ext cx="0" cy="29210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8" name="Oval 167"/>
            <p:cNvSpPr/>
            <p:nvPr/>
          </p:nvSpPr>
          <p:spPr>
            <a:xfrm>
              <a:off x="2180656" y="4186102"/>
              <a:ext cx="45719" cy="45719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428184" y="3991831"/>
              <a:ext cx="647170" cy="518326"/>
            </a:xfrm>
            <a:custGeom>
              <a:avLst/>
              <a:gdLst>
                <a:gd name="connsiteX0" fmla="*/ 254000 w 894116"/>
                <a:gd name="connsiteY0" fmla="*/ 0 h 736600"/>
                <a:gd name="connsiteX1" fmla="*/ 279400 w 894116"/>
                <a:gd name="connsiteY1" fmla="*/ 63500 h 736600"/>
                <a:gd name="connsiteX2" fmla="*/ 228600 w 894116"/>
                <a:gd name="connsiteY2" fmla="*/ 101600 h 736600"/>
                <a:gd name="connsiteX3" fmla="*/ 190500 w 894116"/>
                <a:gd name="connsiteY3" fmla="*/ 139700 h 736600"/>
                <a:gd name="connsiteX4" fmla="*/ 165100 w 894116"/>
                <a:gd name="connsiteY4" fmla="*/ 177800 h 736600"/>
                <a:gd name="connsiteX5" fmla="*/ 50800 w 894116"/>
                <a:gd name="connsiteY5" fmla="*/ 266700 h 736600"/>
                <a:gd name="connsiteX6" fmla="*/ 25400 w 894116"/>
                <a:gd name="connsiteY6" fmla="*/ 317500 h 736600"/>
                <a:gd name="connsiteX7" fmla="*/ 0 w 894116"/>
                <a:gd name="connsiteY7" fmla="*/ 355600 h 736600"/>
                <a:gd name="connsiteX8" fmla="*/ 12700 w 894116"/>
                <a:gd name="connsiteY8" fmla="*/ 419100 h 736600"/>
                <a:gd name="connsiteX9" fmla="*/ 50800 w 894116"/>
                <a:gd name="connsiteY9" fmla="*/ 431800 h 736600"/>
                <a:gd name="connsiteX10" fmla="*/ 139700 w 894116"/>
                <a:gd name="connsiteY10" fmla="*/ 419100 h 736600"/>
                <a:gd name="connsiteX11" fmla="*/ 203200 w 894116"/>
                <a:gd name="connsiteY11" fmla="*/ 355600 h 736600"/>
                <a:gd name="connsiteX12" fmla="*/ 228600 w 894116"/>
                <a:gd name="connsiteY12" fmla="*/ 254000 h 736600"/>
                <a:gd name="connsiteX13" fmla="*/ 368300 w 894116"/>
                <a:gd name="connsiteY13" fmla="*/ 177800 h 736600"/>
                <a:gd name="connsiteX14" fmla="*/ 457200 w 894116"/>
                <a:gd name="connsiteY14" fmla="*/ 190500 h 736600"/>
                <a:gd name="connsiteX15" fmla="*/ 406400 w 894116"/>
                <a:gd name="connsiteY15" fmla="*/ 292100 h 736600"/>
                <a:gd name="connsiteX16" fmla="*/ 355600 w 894116"/>
                <a:gd name="connsiteY16" fmla="*/ 317500 h 736600"/>
                <a:gd name="connsiteX17" fmla="*/ 317500 w 894116"/>
                <a:gd name="connsiteY17" fmla="*/ 342900 h 736600"/>
                <a:gd name="connsiteX18" fmla="*/ 279400 w 894116"/>
                <a:gd name="connsiteY18" fmla="*/ 355600 h 736600"/>
                <a:gd name="connsiteX19" fmla="*/ 203200 w 894116"/>
                <a:gd name="connsiteY19" fmla="*/ 419100 h 736600"/>
                <a:gd name="connsiteX20" fmla="*/ 165100 w 894116"/>
                <a:gd name="connsiteY20" fmla="*/ 444500 h 736600"/>
                <a:gd name="connsiteX21" fmla="*/ 127000 w 894116"/>
                <a:gd name="connsiteY21" fmla="*/ 520700 h 736600"/>
                <a:gd name="connsiteX22" fmla="*/ 165100 w 894116"/>
                <a:gd name="connsiteY22" fmla="*/ 546100 h 736600"/>
                <a:gd name="connsiteX23" fmla="*/ 317500 w 894116"/>
                <a:gd name="connsiteY23" fmla="*/ 533400 h 736600"/>
                <a:gd name="connsiteX24" fmla="*/ 393700 w 894116"/>
                <a:gd name="connsiteY24" fmla="*/ 482600 h 736600"/>
                <a:gd name="connsiteX25" fmla="*/ 431800 w 894116"/>
                <a:gd name="connsiteY25" fmla="*/ 457200 h 736600"/>
                <a:gd name="connsiteX26" fmla="*/ 469900 w 894116"/>
                <a:gd name="connsiteY26" fmla="*/ 431800 h 736600"/>
                <a:gd name="connsiteX27" fmla="*/ 546100 w 894116"/>
                <a:gd name="connsiteY27" fmla="*/ 406400 h 736600"/>
                <a:gd name="connsiteX28" fmla="*/ 622300 w 894116"/>
                <a:gd name="connsiteY28" fmla="*/ 419100 h 736600"/>
                <a:gd name="connsiteX29" fmla="*/ 596900 w 894116"/>
                <a:gd name="connsiteY29" fmla="*/ 457200 h 736600"/>
                <a:gd name="connsiteX30" fmla="*/ 520700 w 894116"/>
                <a:gd name="connsiteY30" fmla="*/ 508000 h 736600"/>
                <a:gd name="connsiteX31" fmla="*/ 482600 w 894116"/>
                <a:gd name="connsiteY31" fmla="*/ 533400 h 736600"/>
                <a:gd name="connsiteX32" fmla="*/ 304800 w 894116"/>
                <a:gd name="connsiteY32" fmla="*/ 546100 h 736600"/>
                <a:gd name="connsiteX33" fmla="*/ 254000 w 894116"/>
                <a:gd name="connsiteY33" fmla="*/ 609600 h 736600"/>
                <a:gd name="connsiteX34" fmla="*/ 292100 w 894116"/>
                <a:gd name="connsiteY34" fmla="*/ 647700 h 736600"/>
                <a:gd name="connsiteX35" fmla="*/ 508000 w 894116"/>
                <a:gd name="connsiteY35" fmla="*/ 596900 h 736600"/>
                <a:gd name="connsiteX36" fmla="*/ 546100 w 894116"/>
                <a:gd name="connsiteY36" fmla="*/ 571500 h 736600"/>
                <a:gd name="connsiteX37" fmla="*/ 622300 w 894116"/>
                <a:gd name="connsiteY37" fmla="*/ 546100 h 736600"/>
                <a:gd name="connsiteX38" fmla="*/ 736600 w 894116"/>
                <a:gd name="connsiteY38" fmla="*/ 596900 h 736600"/>
                <a:gd name="connsiteX39" fmla="*/ 635000 w 894116"/>
                <a:gd name="connsiteY39" fmla="*/ 635000 h 736600"/>
                <a:gd name="connsiteX40" fmla="*/ 292100 w 894116"/>
                <a:gd name="connsiteY40" fmla="*/ 647700 h 736600"/>
                <a:gd name="connsiteX41" fmla="*/ 254000 w 894116"/>
                <a:gd name="connsiteY41" fmla="*/ 673100 h 736600"/>
                <a:gd name="connsiteX42" fmla="*/ 203200 w 894116"/>
                <a:gd name="connsiteY42" fmla="*/ 698500 h 736600"/>
                <a:gd name="connsiteX43" fmla="*/ 241300 w 894116"/>
                <a:gd name="connsiteY43" fmla="*/ 723900 h 736600"/>
                <a:gd name="connsiteX44" fmla="*/ 292100 w 894116"/>
                <a:gd name="connsiteY44" fmla="*/ 736600 h 736600"/>
                <a:gd name="connsiteX45" fmla="*/ 685800 w 894116"/>
                <a:gd name="connsiteY45" fmla="*/ 698500 h 736600"/>
                <a:gd name="connsiteX46" fmla="*/ 825500 w 894116"/>
                <a:gd name="connsiteY46" fmla="*/ 660400 h 736600"/>
                <a:gd name="connsiteX47" fmla="*/ 876300 w 894116"/>
                <a:gd name="connsiteY47" fmla="*/ 635000 h 736600"/>
                <a:gd name="connsiteX48" fmla="*/ 876300 w 894116"/>
                <a:gd name="connsiteY48" fmla="*/ 457200 h 736600"/>
                <a:gd name="connsiteX49" fmla="*/ 838200 w 894116"/>
                <a:gd name="connsiteY49" fmla="*/ 444500 h 736600"/>
                <a:gd name="connsiteX50" fmla="*/ 736600 w 894116"/>
                <a:gd name="connsiteY50" fmla="*/ 457200 h 736600"/>
                <a:gd name="connsiteX51" fmla="*/ 698500 w 894116"/>
                <a:gd name="connsiteY51" fmla="*/ 469900 h 736600"/>
                <a:gd name="connsiteX52" fmla="*/ 647700 w 894116"/>
                <a:gd name="connsiteY52" fmla="*/ 457200 h 736600"/>
                <a:gd name="connsiteX53" fmla="*/ 685800 w 894116"/>
                <a:gd name="connsiteY53" fmla="*/ 381000 h 736600"/>
                <a:gd name="connsiteX54" fmla="*/ 647700 w 894116"/>
                <a:gd name="connsiteY54" fmla="*/ 330200 h 736600"/>
                <a:gd name="connsiteX55" fmla="*/ 469900 w 894116"/>
                <a:gd name="connsiteY55" fmla="*/ 342900 h 736600"/>
                <a:gd name="connsiteX56" fmla="*/ 431800 w 894116"/>
                <a:gd name="connsiteY56" fmla="*/ 368300 h 736600"/>
                <a:gd name="connsiteX57" fmla="*/ 393700 w 894116"/>
                <a:gd name="connsiteY57" fmla="*/ 381000 h 736600"/>
                <a:gd name="connsiteX58" fmla="*/ 381000 w 894116"/>
                <a:gd name="connsiteY58" fmla="*/ 342900 h 736600"/>
                <a:gd name="connsiteX59" fmla="*/ 457200 w 894116"/>
                <a:gd name="connsiteY59" fmla="*/ 292100 h 736600"/>
                <a:gd name="connsiteX60" fmla="*/ 508000 w 894116"/>
                <a:gd name="connsiteY60" fmla="*/ 254000 h 736600"/>
                <a:gd name="connsiteX61" fmla="*/ 508000 w 894116"/>
                <a:gd name="connsiteY61" fmla="*/ 101600 h 736600"/>
                <a:gd name="connsiteX62" fmla="*/ 457200 w 894116"/>
                <a:gd name="connsiteY62" fmla="*/ 63500 h 736600"/>
                <a:gd name="connsiteX63" fmla="*/ 304800 w 894116"/>
                <a:gd name="connsiteY63" fmla="*/ 88900 h 736600"/>
                <a:gd name="connsiteX64" fmla="*/ 279400 w 894116"/>
                <a:gd name="connsiteY64" fmla="*/ 50800 h 73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894116" h="736600">
                  <a:moveTo>
                    <a:pt x="254000" y="0"/>
                  </a:moveTo>
                  <a:cubicBezTo>
                    <a:pt x="262467" y="21167"/>
                    <a:pt x="284929" y="41383"/>
                    <a:pt x="279400" y="63500"/>
                  </a:cubicBezTo>
                  <a:cubicBezTo>
                    <a:pt x="274266" y="84035"/>
                    <a:pt x="244671" y="87825"/>
                    <a:pt x="228600" y="101600"/>
                  </a:cubicBezTo>
                  <a:cubicBezTo>
                    <a:pt x="214963" y="113289"/>
                    <a:pt x="201998" y="125902"/>
                    <a:pt x="190500" y="139700"/>
                  </a:cubicBezTo>
                  <a:cubicBezTo>
                    <a:pt x="180729" y="151426"/>
                    <a:pt x="176587" y="167749"/>
                    <a:pt x="165100" y="177800"/>
                  </a:cubicBezTo>
                  <a:cubicBezTo>
                    <a:pt x="115080" y="221567"/>
                    <a:pt x="86290" y="217013"/>
                    <a:pt x="50800" y="266700"/>
                  </a:cubicBezTo>
                  <a:cubicBezTo>
                    <a:pt x="39796" y="282106"/>
                    <a:pt x="34793" y="301062"/>
                    <a:pt x="25400" y="317500"/>
                  </a:cubicBezTo>
                  <a:cubicBezTo>
                    <a:pt x="17827" y="330752"/>
                    <a:pt x="8467" y="342900"/>
                    <a:pt x="0" y="355600"/>
                  </a:cubicBezTo>
                  <a:cubicBezTo>
                    <a:pt x="4233" y="376767"/>
                    <a:pt x="726" y="401139"/>
                    <a:pt x="12700" y="419100"/>
                  </a:cubicBezTo>
                  <a:cubicBezTo>
                    <a:pt x="20126" y="430239"/>
                    <a:pt x="37413" y="431800"/>
                    <a:pt x="50800" y="431800"/>
                  </a:cubicBezTo>
                  <a:cubicBezTo>
                    <a:pt x="80734" y="431800"/>
                    <a:pt x="110067" y="423333"/>
                    <a:pt x="139700" y="419100"/>
                  </a:cubicBezTo>
                  <a:cubicBezTo>
                    <a:pt x="170180" y="398780"/>
                    <a:pt x="189653" y="392853"/>
                    <a:pt x="203200" y="355600"/>
                  </a:cubicBezTo>
                  <a:cubicBezTo>
                    <a:pt x="215130" y="322793"/>
                    <a:pt x="199554" y="273364"/>
                    <a:pt x="228600" y="254000"/>
                  </a:cubicBezTo>
                  <a:cubicBezTo>
                    <a:pt x="323768" y="190554"/>
                    <a:pt x="276456" y="214537"/>
                    <a:pt x="368300" y="177800"/>
                  </a:cubicBezTo>
                  <a:lnTo>
                    <a:pt x="457200" y="190500"/>
                  </a:lnTo>
                  <a:cubicBezTo>
                    <a:pt x="464035" y="198702"/>
                    <a:pt x="419068" y="281544"/>
                    <a:pt x="406400" y="292100"/>
                  </a:cubicBezTo>
                  <a:cubicBezTo>
                    <a:pt x="391856" y="304220"/>
                    <a:pt x="372038" y="308107"/>
                    <a:pt x="355600" y="317500"/>
                  </a:cubicBezTo>
                  <a:cubicBezTo>
                    <a:pt x="342348" y="325073"/>
                    <a:pt x="331152" y="336074"/>
                    <a:pt x="317500" y="342900"/>
                  </a:cubicBezTo>
                  <a:cubicBezTo>
                    <a:pt x="305526" y="348887"/>
                    <a:pt x="291374" y="349613"/>
                    <a:pt x="279400" y="355600"/>
                  </a:cubicBezTo>
                  <a:cubicBezTo>
                    <a:pt x="232102" y="379249"/>
                    <a:pt x="245331" y="383991"/>
                    <a:pt x="203200" y="419100"/>
                  </a:cubicBezTo>
                  <a:cubicBezTo>
                    <a:pt x="191474" y="428871"/>
                    <a:pt x="177800" y="436033"/>
                    <a:pt x="165100" y="444500"/>
                  </a:cubicBezTo>
                  <a:cubicBezTo>
                    <a:pt x="159752" y="452523"/>
                    <a:pt x="120427" y="504269"/>
                    <a:pt x="127000" y="520700"/>
                  </a:cubicBezTo>
                  <a:cubicBezTo>
                    <a:pt x="132669" y="534872"/>
                    <a:pt x="152400" y="537633"/>
                    <a:pt x="165100" y="546100"/>
                  </a:cubicBezTo>
                  <a:cubicBezTo>
                    <a:pt x="215900" y="541867"/>
                    <a:pt x="268384" y="547043"/>
                    <a:pt x="317500" y="533400"/>
                  </a:cubicBezTo>
                  <a:cubicBezTo>
                    <a:pt x="346913" y="525230"/>
                    <a:pt x="368300" y="499533"/>
                    <a:pt x="393700" y="482600"/>
                  </a:cubicBezTo>
                  <a:lnTo>
                    <a:pt x="431800" y="457200"/>
                  </a:lnTo>
                  <a:cubicBezTo>
                    <a:pt x="444500" y="448733"/>
                    <a:pt x="455420" y="436627"/>
                    <a:pt x="469900" y="431800"/>
                  </a:cubicBezTo>
                  <a:lnTo>
                    <a:pt x="546100" y="406400"/>
                  </a:lnTo>
                  <a:cubicBezTo>
                    <a:pt x="571500" y="410633"/>
                    <a:pt x="604092" y="400892"/>
                    <a:pt x="622300" y="419100"/>
                  </a:cubicBezTo>
                  <a:cubicBezTo>
                    <a:pt x="633093" y="429893"/>
                    <a:pt x="608387" y="447149"/>
                    <a:pt x="596900" y="457200"/>
                  </a:cubicBezTo>
                  <a:cubicBezTo>
                    <a:pt x="573926" y="477302"/>
                    <a:pt x="546100" y="491067"/>
                    <a:pt x="520700" y="508000"/>
                  </a:cubicBezTo>
                  <a:cubicBezTo>
                    <a:pt x="508000" y="516467"/>
                    <a:pt x="497825" y="532313"/>
                    <a:pt x="482600" y="533400"/>
                  </a:cubicBezTo>
                  <a:lnTo>
                    <a:pt x="304800" y="546100"/>
                  </a:lnTo>
                  <a:cubicBezTo>
                    <a:pt x="288262" y="557126"/>
                    <a:pt x="242847" y="576140"/>
                    <a:pt x="254000" y="609600"/>
                  </a:cubicBezTo>
                  <a:cubicBezTo>
                    <a:pt x="259680" y="626639"/>
                    <a:pt x="279400" y="635000"/>
                    <a:pt x="292100" y="647700"/>
                  </a:cubicBezTo>
                  <a:cubicBezTo>
                    <a:pt x="545792" y="629579"/>
                    <a:pt x="410360" y="678266"/>
                    <a:pt x="508000" y="596900"/>
                  </a:cubicBezTo>
                  <a:cubicBezTo>
                    <a:pt x="519726" y="587129"/>
                    <a:pt x="532152" y="577699"/>
                    <a:pt x="546100" y="571500"/>
                  </a:cubicBezTo>
                  <a:cubicBezTo>
                    <a:pt x="570566" y="560626"/>
                    <a:pt x="622300" y="546100"/>
                    <a:pt x="622300" y="546100"/>
                  </a:cubicBezTo>
                  <a:cubicBezTo>
                    <a:pt x="654875" y="549358"/>
                    <a:pt x="796657" y="521829"/>
                    <a:pt x="736600" y="596900"/>
                  </a:cubicBezTo>
                  <a:cubicBezTo>
                    <a:pt x="714503" y="624522"/>
                    <a:pt x="665436" y="633098"/>
                    <a:pt x="635000" y="635000"/>
                  </a:cubicBezTo>
                  <a:cubicBezTo>
                    <a:pt x="520844" y="642135"/>
                    <a:pt x="406400" y="643467"/>
                    <a:pt x="292100" y="647700"/>
                  </a:cubicBezTo>
                  <a:cubicBezTo>
                    <a:pt x="279400" y="656167"/>
                    <a:pt x="267252" y="665527"/>
                    <a:pt x="254000" y="673100"/>
                  </a:cubicBezTo>
                  <a:cubicBezTo>
                    <a:pt x="237562" y="682493"/>
                    <a:pt x="207792" y="680133"/>
                    <a:pt x="203200" y="698500"/>
                  </a:cubicBezTo>
                  <a:cubicBezTo>
                    <a:pt x="199498" y="713308"/>
                    <a:pt x="227271" y="717887"/>
                    <a:pt x="241300" y="723900"/>
                  </a:cubicBezTo>
                  <a:cubicBezTo>
                    <a:pt x="257343" y="730776"/>
                    <a:pt x="275167" y="732367"/>
                    <a:pt x="292100" y="736600"/>
                  </a:cubicBezTo>
                  <a:cubicBezTo>
                    <a:pt x="556124" y="722704"/>
                    <a:pt x="472306" y="736175"/>
                    <a:pt x="685800" y="698500"/>
                  </a:cubicBezTo>
                  <a:cubicBezTo>
                    <a:pt x="742860" y="688431"/>
                    <a:pt x="769374" y="682850"/>
                    <a:pt x="825500" y="660400"/>
                  </a:cubicBezTo>
                  <a:cubicBezTo>
                    <a:pt x="843078" y="653369"/>
                    <a:pt x="859367" y="643467"/>
                    <a:pt x="876300" y="635000"/>
                  </a:cubicBezTo>
                  <a:cubicBezTo>
                    <a:pt x="892957" y="568372"/>
                    <a:pt x="906243" y="539543"/>
                    <a:pt x="876300" y="457200"/>
                  </a:cubicBezTo>
                  <a:cubicBezTo>
                    <a:pt x="871725" y="444619"/>
                    <a:pt x="850900" y="448733"/>
                    <a:pt x="838200" y="444500"/>
                  </a:cubicBezTo>
                  <a:cubicBezTo>
                    <a:pt x="804333" y="448733"/>
                    <a:pt x="770180" y="451095"/>
                    <a:pt x="736600" y="457200"/>
                  </a:cubicBezTo>
                  <a:cubicBezTo>
                    <a:pt x="723429" y="459595"/>
                    <a:pt x="711887" y="469900"/>
                    <a:pt x="698500" y="469900"/>
                  </a:cubicBezTo>
                  <a:cubicBezTo>
                    <a:pt x="681046" y="469900"/>
                    <a:pt x="664633" y="461433"/>
                    <a:pt x="647700" y="457200"/>
                  </a:cubicBezTo>
                  <a:cubicBezTo>
                    <a:pt x="654547" y="446929"/>
                    <a:pt x="691058" y="399403"/>
                    <a:pt x="685800" y="381000"/>
                  </a:cubicBezTo>
                  <a:cubicBezTo>
                    <a:pt x="679985" y="360648"/>
                    <a:pt x="660400" y="347133"/>
                    <a:pt x="647700" y="330200"/>
                  </a:cubicBezTo>
                  <a:cubicBezTo>
                    <a:pt x="588433" y="334433"/>
                    <a:pt x="528414" y="332574"/>
                    <a:pt x="469900" y="342900"/>
                  </a:cubicBezTo>
                  <a:cubicBezTo>
                    <a:pt x="454869" y="345553"/>
                    <a:pt x="445452" y="361474"/>
                    <a:pt x="431800" y="368300"/>
                  </a:cubicBezTo>
                  <a:cubicBezTo>
                    <a:pt x="419826" y="374287"/>
                    <a:pt x="406400" y="376767"/>
                    <a:pt x="393700" y="381000"/>
                  </a:cubicBezTo>
                  <a:cubicBezTo>
                    <a:pt x="389467" y="368300"/>
                    <a:pt x="376767" y="355600"/>
                    <a:pt x="381000" y="342900"/>
                  </a:cubicBezTo>
                  <a:cubicBezTo>
                    <a:pt x="392892" y="307225"/>
                    <a:pt x="428651" y="301616"/>
                    <a:pt x="457200" y="292100"/>
                  </a:cubicBezTo>
                  <a:cubicBezTo>
                    <a:pt x="474133" y="279400"/>
                    <a:pt x="495697" y="271224"/>
                    <a:pt x="508000" y="254000"/>
                  </a:cubicBezTo>
                  <a:cubicBezTo>
                    <a:pt x="531881" y="220567"/>
                    <a:pt x="517189" y="121815"/>
                    <a:pt x="508000" y="101600"/>
                  </a:cubicBezTo>
                  <a:cubicBezTo>
                    <a:pt x="499241" y="82331"/>
                    <a:pt x="474133" y="76200"/>
                    <a:pt x="457200" y="63500"/>
                  </a:cubicBezTo>
                  <a:cubicBezTo>
                    <a:pt x="406400" y="71967"/>
                    <a:pt x="356170" y="92569"/>
                    <a:pt x="304800" y="88900"/>
                  </a:cubicBezTo>
                  <a:cubicBezTo>
                    <a:pt x="289575" y="87813"/>
                    <a:pt x="279400" y="50800"/>
                    <a:pt x="279400" y="50800"/>
                  </a:cubicBezTo>
                </a:path>
              </a:pathLst>
            </a:cu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3" name="Freeform 172"/>
          <p:cNvSpPr/>
          <p:nvPr/>
        </p:nvSpPr>
        <p:spPr>
          <a:xfrm>
            <a:off x="212284" y="2765178"/>
            <a:ext cx="558800" cy="151682"/>
          </a:xfrm>
          <a:custGeom>
            <a:avLst/>
            <a:gdLst>
              <a:gd name="connsiteX0" fmla="*/ 558800 w 558800"/>
              <a:gd name="connsiteY0" fmla="*/ 66922 h 151682"/>
              <a:gd name="connsiteX1" fmla="*/ 431800 w 558800"/>
              <a:gd name="connsiteY1" fmla="*/ 3422 h 151682"/>
              <a:gd name="connsiteX2" fmla="*/ 406400 w 558800"/>
              <a:gd name="connsiteY2" fmla="*/ 54222 h 151682"/>
              <a:gd name="connsiteX3" fmla="*/ 355600 w 558800"/>
              <a:gd name="connsiteY3" fmla="*/ 92322 h 151682"/>
              <a:gd name="connsiteX4" fmla="*/ 228600 w 558800"/>
              <a:gd name="connsiteY4" fmla="*/ 117722 h 151682"/>
              <a:gd name="connsiteX5" fmla="*/ 177800 w 558800"/>
              <a:gd name="connsiteY5" fmla="*/ 41522 h 151682"/>
              <a:gd name="connsiteX6" fmla="*/ 12700 w 558800"/>
              <a:gd name="connsiteY6" fmla="*/ 66922 h 151682"/>
              <a:gd name="connsiteX7" fmla="*/ 0 w 558800"/>
              <a:gd name="connsiteY7" fmla="*/ 79622 h 151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8800" h="151682">
                <a:moveTo>
                  <a:pt x="558800" y="66922"/>
                </a:moveTo>
                <a:cubicBezTo>
                  <a:pt x="536319" y="48937"/>
                  <a:pt x="475793" y="-15432"/>
                  <a:pt x="431800" y="3422"/>
                </a:cubicBezTo>
                <a:cubicBezTo>
                  <a:pt x="414399" y="10880"/>
                  <a:pt x="418721" y="39848"/>
                  <a:pt x="406400" y="54222"/>
                </a:cubicBezTo>
                <a:cubicBezTo>
                  <a:pt x="392625" y="70293"/>
                  <a:pt x="372533" y="79622"/>
                  <a:pt x="355600" y="92322"/>
                </a:cubicBezTo>
                <a:cubicBezTo>
                  <a:pt x="336159" y="150644"/>
                  <a:pt x="340794" y="178134"/>
                  <a:pt x="228600" y="117722"/>
                </a:cubicBezTo>
                <a:cubicBezTo>
                  <a:pt x="201722" y="103249"/>
                  <a:pt x="177800" y="41522"/>
                  <a:pt x="177800" y="41522"/>
                </a:cubicBezTo>
                <a:cubicBezTo>
                  <a:pt x="141377" y="45164"/>
                  <a:pt x="58469" y="44037"/>
                  <a:pt x="12700" y="66922"/>
                </a:cubicBezTo>
                <a:cubicBezTo>
                  <a:pt x="7345" y="69599"/>
                  <a:pt x="4233" y="75389"/>
                  <a:pt x="0" y="79622"/>
                </a:cubicBezTo>
              </a:path>
            </a:pathLst>
          </a:cu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 173"/>
          <p:cNvSpPr/>
          <p:nvPr/>
        </p:nvSpPr>
        <p:spPr>
          <a:xfrm>
            <a:off x="85284" y="5469682"/>
            <a:ext cx="558800" cy="151682"/>
          </a:xfrm>
          <a:custGeom>
            <a:avLst/>
            <a:gdLst>
              <a:gd name="connsiteX0" fmla="*/ 558800 w 558800"/>
              <a:gd name="connsiteY0" fmla="*/ 66922 h 151682"/>
              <a:gd name="connsiteX1" fmla="*/ 431800 w 558800"/>
              <a:gd name="connsiteY1" fmla="*/ 3422 h 151682"/>
              <a:gd name="connsiteX2" fmla="*/ 406400 w 558800"/>
              <a:gd name="connsiteY2" fmla="*/ 54222 h 151682"/>
              <a:gd name="connsiteX3" fmla="*/ 355600 w 558800"/>
              <a:gd name="connsiteY3" fmla="*/ 92322 h 151682"/>
              <a:gd name="connsiteX4" fmla="*/ 228600 w 558800"/>
              <a:gd name="connsiteY4" fmla="*/ 117722 h 151682"/>
              <a:gd name="connsiteX5" fmla="*/ 177800 w 558800"/>
              <a:gd name="connsiteY5" fmla="*/ 41522 h 151682"/>
              <a:gd name="connsiteX6" fmla="*/ 12700 w 558800"/>
              <a:gd name="connsiteY6" fmla="*/ 66922 h 151682"/>
              <a:gd name="connsiteX7" fmla="*/ 0 w 558800"/>
              <a:gd name="connsiteY7" fmla="*/ 79622 h 151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8800" h="151682">
                <a:moveTo>
                  <a:pt x="558800" y="66922"/>
                </a:moveTo>
                <a:cubicBezTo>
                  <a:pt x="536319" y="48937"/>
                  <a:pt x="475793" y="-15432"/>
                  <a:pt x="431800" y="3422"/>
                </a:cubicBezTo>
                <a:cubicBezTo>
                  <a:pt x="414399" y="10880"/>
                  <a:pt x="418721" y="39848"/>
                  <a:pt x="406400" y="54222"/>
                </a:cubicBezTo>
                <a:cubicBezTo>
                  <a:pt x="392625" y="70293"/>
                  <a:pt x="372533" y="79622"/>
                  <a:pt x="355600" y="92322"/>
                </a:cubicBezTo>
                <a:cubicBezTo>
                  <a:pt x="336159" y="150644"/>
                  <a:pt x="340794" y="178134"/>
                  <a:pt x="228600" y="117722"/>
                </a:cubicBezTo>
                <a:cubicBezTo>
                  <a:pt x="201722" y="103249"/>
                  <a:pt x="177800" y="41522"/>
                  <a:pt x="177800" y="41522"/>
                </a:cubicBezTo>
                <a:cubicBezTo>
                  <a:pt x="141377" y="45164"/>
                  <a:pt x="58469" y="44037"/>
                  <a:pt x="12700" y="66922"/>
                </a:cubicBezTo>
                <a:cubicBezTo>
                  <a:pt x="7345" y="69599"/>
                  <a:pt x="4233" y="75389"/>
                  <a:pt x="0" y="79622"/>
                </a:cubicBezTo>
              </a:path>
            </a:pathLst>
          </a:cu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7" name="Group 176"/>
          <p:cNvGrpSpPr/>
          <p:nvPr/>
        </p:nvGrpSpPr>
        <p:grpSpPr>
          <a:xfrm>
            <a:off x="3619636" y="2180705"/>
            <a:ext cx="1871782" cy="1040296"/>
            <a:chOff x="3429136" y="1761605"/>
            <a:chExt cx="1871782" cy="1040296"/>
          </a:xfrm>
        </p:grpSpPr>
        <p:grpSp>
          <p:nvGrpSpPr>
            <p:cNvPr id="71" name="Group 70"/>
            <p:cNvGrpSpPr/>
            <p:nvPr/>
          </p:nvGrpSpPr>
          <p:grpSpPr>
            <a:xfrm>
              <a:off x="3670085" y="1761605"/>
              <a:ext cx="1630833" cy="1040296"/>
              <a:chOff x="4381285" y="2914648"/>
              <a:chExt cx="1630833" cy="1040296"/>
            </a:xfrm>
          </p:grpSpPr>
          <p:sp>
            <p:nvSpPr>
              <p:cNvPr id="72" name="Teardrop 71"/>
              <p:cNvSpPr/>
              <p:nvPr/>
            </p:nvSpPr>
            <p:spPr>
              <a:xfrm>
                <a:off x="5558366" y="2921005"/>
                <a:ext cx="317500" cy="266700"/>
              </a:xfrm>
              <a:prstGeom prst="teardrop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Chord 72"/>
              <p:cNvSpPr/>
              <p:nvPr/>
            </p:nvSpPr>
            <p:spPr>
              <a:xfrm rot="6743627">
                <a:off x="4623137" y="2672796"/>
                <a:ext cx="1040296" cy="1524000"/>
              </a:xfrm>
              <a:prstGeom prst="chord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Teardrop 73"/>
              <p:cNvSpPr/>
              <p:nvPr/>
            </p:nvSpPr>
            <p:spPr>
              <a:xfrm>
                <a:off x="5694618" y="3058588"/>
                <a:ext cx="317500" cy="266700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5" name="Group 74"/>
              <p:cNvGrpSpPr/>
              <p:nvPr/>
            </p:nvGrpSpPr>
            <p:grpSpPr>
              <a:xfrm rot="3117504">
                <a:off x="5444341" y="3437528"/>
                <a:ext cx="331089" cy="314964"/>
                <a:chOff x="5441559" y="3543300"/>
                <a:chExt cx="286923" cy="292100"/>
              </a:xfrm>
              <a:noFill/>
            </p:grpSpPr>
            <p:cxnSp>
              <p:nvCxnSpPr>
                <p:cNvPr id="78" name="Straight Connector 77"/>
                <p:cNvCxnSpPr/>
                <p:nvPr/>
              </p:nvCxnSpPr>
              <p:spPr>
                <a:xfrm flipH="1">
                  <a:off x="5441559" y="3543300"/>
                  <a:ext cx="286923" cy="209550"/>
                </a:xfrm>
                <a:prstGeom prst="line">
                  <a:avLst/>
                </a:prstGeom>
                <a:grpFill/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 flipH="1">
                  <a:off x="5588000" y="3543300"/>
                  <a:ext cx="140482" cy="292100"/>
                </a:xfrm>
                <a:prstGeom prst="line">
                  <a:avLst/>
                </a:prstGeom>
                <a:grpFill/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5728482" y="3543300"/>
                  <a:ext cx="0" cy="292100"/>
                </a:xfrm>
                <a:prstGeom prst="line">
                  <a:avLst/>
                </a:prstGeom>
                <a:grpFill/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6" name="Oval 75"/>
              <p:cNvSpPr/>
              <p:nvPr/>
            </p:nvSpPr>
            <p:spPr>
              <a:xfrm>
                <a:off x="5600571" y="3345175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reeform 76"/>
              <p:cNvSpPr/>
              <p:nvPr/>
            </p:nvSpPr>
            <p:spPr>
              <a:xfrm>
                <a:off x="4559830" y="3066125"/>
                <a:ext cx="647170" cy="518326"/>
              </a:xfrm>
              <a:custGeom>
                <a:avLst/>
                <a:gdLst>
                  <a:gd name="connsiteX0" fmla="*/ 254000 w 894116"/>
                  <a:gd name="connsiteY0" fmla="*/ 0 h 736600"/>
                  <a:gd name="connsiteX1" fmla="*/ 279400 w 894116"/>
                  <a:gd name="connsiteY1" fmla="*/ 63500 h 736600"/>
                  <a:gd name="connsiteX2" fmla="*/ 228600 w 894116"/>
                  <a:gd name="connsiteY2" fmla="*/ 101600 h 736600"/>
                  <a:gd name="connsiteX3" fmla="*/ 190500 w 894116"/>
                  <a:gd name="connsiteY3" fmla="*/ 139700 h 736600"/>
                  <a:gd name="connsiteX4" fmla="*/ 165100 w 894116"/>
                  <a:gd name="connsiteY4" fmla="*/ 177800 h 736600"/>
                  <a:gd name="connsiteX5" fmla="*/ 50800 w 894116"/>
                  <a:gd name="connsiteY5" fmla="*/ 266700 h 736600"/>
                  <a:gd name="connsiteX6" fmla="*/ 25400 w 894116"/>
                  <a:gd name="connsiteY6" fmla="*/ 317500 h 736600"/>
                  <a:gd name="connsiteX7" fmla="*/ 0 w 894116"/>
                  <a:gd name="connsiteY7" fmla="*/ 355600 h 736600"/>
                  <a:gd name="connsiteX8" fmla="*/ 12700 w 894116"/>
                  <a:gd name="connsiteY8" fmla="*/ 419100 h 736600"/>
                  <a:gd name="connsiteX9" fmla="*/ 50800 w 894116"/>
                  <a:gd name="connsiteY9" fmla="*/ 431800 h 736600"/>
                  <a:gd name="connsiteX10" fmla="*/ 139700 w 894116"/>
                  <a:gd name="connsiteY10" fmla="*/ 419100 h 736600"/>
                  <a:gd name="connsiteX11" fmla="*/ 203200 w 894116"/>
                  <a:gd name="connsiteY11" fmla="*/ 355600 h 736600"/>
                  <a:gd name="connsiteX12" fmla="*/ 228600 w 894116"/>
                  <a:gd name="connsiteY12" fmla="*/ 254000 h 736600"/>
                  <a:gd name="connsiteX13" fmla="*/ 368300 w 894116"/>
                  <a:gd name="connsiteY13" fmla="*/ 177800 h 736600"/>
                  <a:gd name="connsiteX14" fmla="*/ 457200 w 894116"/>
                  <a:gd name="connsiteY14" fmla="*/ 190500 h 736600"/>
                  <a:gd name="connsiteX15" fmla="*/ 406400 w 894116"/>
                  <a:gd name="connsiteY15" fmla="*/ 292100 h 736600"/>
                  <a:gd name="connsiteX16" fmla="*/ 355600 w 894116"/>
                  <a:gd name="connsiteY16" fmla="*/ 317500 h 736600"/>
                  <a:gd name="connsiteX17" fmla="*/ 317500 w 894116"/>
                  <a:gd name="connsiteY17" fmla="*/ 342900 h 736600"/>
                  <a:gd name="connsiteX18" fmla="*/ 279400 w 894116"/>
                  <a:gd name="connsiteY18" fmla="*/ 355600 h 736600"/>
                  <a:gd name="connsiteX19" fmla="*/ 203200 w 894116"/>
                  <a:gd name="connsiteY19" fmla="*/ 419100 h 736600"/>
                  <a:gd name="connsiteX20" fmla="*/ 165100 w 894116"/>
                  <a:gd name="connsiteY20" fmla="*/ 444500 h 736600"/>
                  <a:gd name="connsiteX21" fmla="*/ 127000 w 894116"/>
                  <a:gd name="connsiteY21" fmla="*/ 520700 h 736600"/>
                  <a:gd name="connsiteX22" fmla="*/ 165100 w 894116"/>
                  <a:gd name="connsiteY22" fmla="*/ 546100 h 736600"/>
                  <a:gd name="connsiteX23" fmla="*/ 317500 w 894116"/>
                  <a:gd name="connsiteY23" fmla="*/ 533400 h 736600"/>
                  <a:gd name="connsiteX24" fmla="*/ 393700 w 894116"/>
                  <a:gd name="connsiteY24" fmla="*/ 482600 h 736600"/>
                  <a:gd name="connsiteX25" fmla="*/ 431800 w 894116"/>
                  <a:gd name="connsiteY25" fmla="*/ 457200 h 736600"/>
                  <a:gd name="connsiteX26" fmla="*/ 469900 w 894116"/>
                  <a:gd name="connsiteY26" fmla="*/ 431800 h 736600"/>
                  <a:gd name="connsiteX27" fmla="*/ 546100 w 894116"/>
                  <a:gd name="connsiteY27" fmla="*/ 406400 h 736600"/>
                  <a:gd name="connsiteX28" fmla="*/ 622300 w 894116"/>
                  <a:gd name="connsiteY28" fmla="*/ 419100 h 736600"/>
                  <a:gd name="connsiteX29" fmla="*/ 596900 w 894116"/>
                  <a:gd name="connsiteY29" fmla="*/ 457200 h 736600"/>
                  <a:gd name="connsiteX30" fmla="*/ 520700 w 894116"/>
                  <a:gd name="connsiteY30" fmla="*/ 508000 h 736600"/>
                  <a:gd name="connsiteX31" fmla="*/ 482600 w 894116"/>
                  <a:gd name="connsiteY31" fmla="*/ 533400 h 736600"/>
                  <a:gd name="connsiteX32" fmla="*/ 304800 w 894116"/>
                  <a:gd name="connsiteY32" fmla="*/ 546100 h 736600"/>
                  <a:gd name="connsiteX33" fmla="*/ 254000 w 894116"/>
                  <a:gd name="connsiteY33" fmla="*/ 609600 h 736600"/>
                  <a:gd name="connsiteX34" fmla="*/ 292100 w 894116"/>
                  <a:gd name="connsiteY34" fmla="*/ 647700 h 736600"/>
                  <a:gd name="connsiteX35" fmla="*/ 508000 w 894116"/>
                  <a:gd name="connsiteY35" fmla="*/ 596900 h 736600"/>
                  <a:gd name="connsiteX36" fmla="*/ 546100 w 894116"/>
                  <a:gd name="connsiteY36" fmla="*/ 571500 h 736600"/>
                  <a:gd name="connsiteX37" fmla="*/ 622300 w 894116"/>
                  <a:gd name="connsiteY37" fmla="*/ 546100 h 736600"/>
                  <a:gd name="connsiteX38" fmla="*/ 736600 w 894116"/>
                  <a:gd name="connsiteY38" fmla="*/ 596900 h 736600"/>
                  <a:gd name="connsiteX39" fmla="*/ 635000 w 894116"/>
                  <a:gd name="connsiteY39" fmla="*/ 635000 h 736600"/>
                  <a:gd name="connsiteX40" fmla="*/ 292100 w 894116"/>
                  <a:gd name="connsiteY40" fmla="*/ 647700 h 736600"/>
                  <a:gd name="connsiteX41" fmla="*/ 254000 w 894116"/>
                  <a:gd name="connsiteY41" fmla="*/ 673100 h 736600"/>
                  <a:gd name="connsiteX42" fmla="*/ 203200 w 894116"/>
                  <a:gd name="connsiteY42" fmla="*/ 698500 h 736600"/>
                  <a:gd name="connsiteX43" fmla="*/ 241300 w 894116"/>
                  <a:gd name="connsiteY43" fmla="*/ 723900 h 736600"/>
                  <a:gd name="connsiteX44" fmla="*/ 292100 w 894116"/>
                  <a:gd name="connsiteY44" fmla="*/ 736600 h 736600"/>
                  <a:gd name="connsiteX45" fmla="*/ 685800 w 894116"/>
                  <a:gd name="connsiteY45" fmla="*/ 698500 h 736600"/>
                  <a:gd name="connsiteX46" fmla="*/ 825500 w 894116"/>
                  <a:gd name="connsiteY46" fmla="*/ 660400 h 736600"/>
                  <a:gd name="connsiteX47" fmla="*/ 876300 w 894116"/>
                  <a:gd name="connsiteY47" fmla="*/ 635000 h 736600"/>
                  <a:gd name="connsiteX48" fmla="*/ 876300 w 894116"/>
                  <a:gd name="connsiteY48" fmla="*/ 457200 h 736600"/>
                  <a:gd name="connsiteX49" fmla="*/ 838200 w 894116"/>
                  <a:gd name="connsiteY49" fmla="*/ 444500 h 736600"/>
                  <a:gd name="connsiteX50" fmla="*/ 736600 w 894116"/>
                  <a:gd name="connsiteY50" fmla="*/ 457200 h 736600"/>
                  <a:gd name="connsiteX51" fmla="*/ 698500 w 894116"/>
                  <a:gd name="connsiteY51" fmla="*/ 469900 h 736600"/>
                  <a:gd name="connsiteX52" fmla="*/ 647700 w 894116"/>
                  <a:gd name="connsiteY52" fmla="*/ 457200 h 736600"/>
                  <a:gd name="connsiteX53" fmla="*/ 685800 w 894116"/>
                  <a:gd name="connsiteY53" fmla="*/ 381000 h 736600"/>
                  <a:gd name="connsiteX54" fmla="*/ 647700 w 894116"/>
                  <a:gd name="connsiteY54" fmla="*/ 330200 h 736600"/>
                  <a:gd name="connsiteX55" fmla="*/ 469900 w 894116"/>
                  <a:gd name="connsiteY55" fmla="*/ 342900 h 736600"/>
                  <a:gd name="connsiteX56" fmla="*/ 431800 w 894116"/>
                  <a:gd name="connsiteY56" fmla="*/ 368300 h 736600"/>
                  <a:gd name="connsiteX57" fmla="*/ 393700 w 894116"/>
                  <a:gd name="connsiteY57" fmla="*/ 381000 h 736600"/>
                  <a:gd name="connsiteX58" fmla="*/ 381000 w 894116"/>
                  <a:gd name="connsiteY58" fmla="*/ 342900 h 736600"/>
                  <a:gd name="connsiteX59" fmla="*/ 457200 w 894116"/>
                  <a:gd name="connsiteY59" fmla="*/ 292100 h 736600"/>
                  <a:gd name="connsiteX60" fmla="*/ 508000 w 894116"/>
                  <a:gd name="connsiteY60" fmla="*/ 254000 h 736600"/>
                  <a:gd name="connsiteX61" fmla="*/ 508000 w 894116"/>
                  <a:gd name="connsiteY61" fmla="*/ 101600 h 736600"/>
                  <a:gd name="connsiteX62" fmla="*/ 457200 w 894116"/>
                  <a:gd name="connsiteY62" fmla="*/ 63500 h 736600"/>
                  <a:gd name="connsiteX63" fmla="*/ 304800 w 894116"/>
                  <a:gd name="connsiteY63" fmla="*/ 88900 h 736600"/>
                  <a:gd name="connsiteX64" fmla="*/ 279400 w 894116"/>
                  <a:gd name="connsiteY64" fmla="*/ 50800 h 736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</a:cxnLst>
                <a:rect l="l" t="t" r="r" b="b"/>
                <a:pathLst>
                  <a:path w="894116" h="736600">
                    <a:moveTo>
                      <a:pt x="254000" y="0"/>
                    </a:moveTo>
                    <a:cubicBezTo>
                      <a:pt x="262467" y="21167"/>
                      <a:pt x="284929" y="41383"/>
                      <a:pt x="279400" y="63500"/>
                    </a:cubicBezTo>
                    <a:cubicBezTo>
                      <a:pt x="274266" y="84035"/>
                      <a:pt x="244671" y="87825"/>
                      <a:pt x="228600" y="101600"/>
                    </a:cubicBezTo>
                    <a:cubicBezTo>
                      <a:pt x="214963" y="113289"/>
                      <a:pt x="201998" y="125902"/>
                      <a:pt x="190500" y="139700"/>
                    </a:cubicBezTo>
                    <a:cubicBezTo>
                      <a:pt x="180729" y="151426"/>
                      <a:pt x="176587" y="167749"/>
                      <a:pt x="165100" y="177800"/>
                    </a:cubicBezTo>
                    <a:cubicBezTo>
                      <a:pt x="115080" y="221567"/>
                      <a:pt x="86290" y="217013"/>
                      <a:pt x="50800" y="266700"/>
                    </a:cubicBezTo>
                    <a:cubicBezTo>
                      <a:pt x="39796" y="282106"/>
                      <a:pt x="34793" y="301062"/>
                      <a:pt x="25400" y="317500"/>
                    </a:cubicBezTo>
                    <a:cubicBezTo>
                      <a:pt x="17827" y="330752"/>
                      <a:pt x="8467" y="342900"/>
                      <a:pt x="0" y="355600"/>
                    </a:cubicBezTo>
                    <a:cubicBezTo>
                      <a:pt x="4233" y="376767"/>
                      <a:pt x="726" y="401139"/>
                      <a:pt x="12700" y="419100"/>
                    </a:cubicBezTo>
                    <a:cubicBezTo>
                      <a:pt x="20126" y="430239"/>
                      <a:pt x="37413" y="431800"/>
                      <a:pt x="50800" y="431800"/>
                    </a:cubicBezTo>
                    <a:cubicBezTo>
                      <a:pt x="80734" y="431800"/>
                      <a:pt x="110067" y="423333"/>
                      <a:pt x="139700" y="419100"/>
                    </a:cubicBezTo>
                    <a:cubicBezTo>
                      <a:pt x="170180" y="398780"/>
                      <a:pt x="189653" y="392853"/>
                      <a:pt x="203200" y="355600"/>
                    </a:cubicBezTo>
                    <a:cubicBezTo>
                      <a:pt x="215130" y="322793"/>
                      <a:pt x="199554" y="273364"/>
                      <a:pt x="228600" y="254000"/>
                    </a:cubicBezTo>
                    <a:cubicBezTo>
                      <a:pt x="323768" y="190554"/>
                      <a:pt x="276456" y="214537"/>
                      <a:pt x="368300" y="177800"/>
                    </a:cubicBezTo>
                    <a:lnTo>
                      <a:pt x="457200" y="190500"/>
                    </a:lnTo>
                    <a:cubicBezTo>
                      <a:pt x="464035" y="198702"/>
                      <a:pt x="419068" y="281544"/>
                      <a:pt x="406400" y="292100"/>
                    </a:cubicBezTo>
                    <a:cubicBezTo>
                      <a:pt x="391856" y="304220"/>
                      <a:pt x="372038" y="308107"/>
                      <a:pt x="355600" y="317500"/>
                    </a:cubicBezTo>
                    <a:cubicBezTo>
                      <a:pt x="342348" y="325073"/>
                      <a:pt x="331152" y="336074"/>
                      <a:pt x="317500" y="342900"/>
                    </a:cubicBezTo>
                    <a:cubicBezTo>
                      <a:pt x="305526" y="348887"/>
                      <a:pt x="291374" y="349613"/>
                      <a:pt x="279400" y="355600"/>
                    </a:cubicBezTo>
                    <a:cubicBezTo>
                      <a:pt x="232102" y="379249"/>
                      <a:pt x="245331" y="383991"/>
                      <a:pt x="203200" y="419100"/>
                    </a:cubicBezTo>
                    <a:cubicBezTo>
                      <a:pt x="191474" y="428871"/>
                      <a:pt x="177800" y="436033"/>
                      <a:pt x="165100" y="444500"/>
                    </a:cubicBezTo>
                    <a:cubicBezTo>
                      <a:pt x="159752" y="452523"/>
                      <a:pt x="120427" y="504269"/>
                      <a:pt x="127000" y="520700"/>
                    </a:cubicBezTo>
                    <a:cubicBezTo>
                      <a:pt x="132669" y="534872"/>
                      <a:pt x="152400" y="537633"/>
                      <a:pt x="165100" y="546100"/>
                    </a:cubicBezTo>
                    <a:cubicBezTo>
                      <a:pt x="215900" y="541867"/>
                      <a:pt x="268384" y="547043"/>
                      <a:pt x="317500" y="533400"/>
                    </a:cubicBezTo>
                    <a:cubicBezTo>
                      <a:pt x="346913" y="525230"/>
                      <a:pt x="368300" y="499533"/>
                      <a:pt x="393700" y="482600"/>
                    </a:cubicBezTo>
                    <a:lnTo>
                      <a:pt x="431800" y="457200"/>
                    </a:lnTo>
                    <a:cubicBezTo>
                      <a:pt x="444500" y="448733"/>
                      <a:pt x="455420" y="436627"/>
                      <a:pt x="469900" y="431800"/>
                    </a:cubicBezTo>
                    <a:lnTo>
                      <a:pt x="546100" y="406400"/>
                    </a:lnTo>
                    <a:cubicBezTo>
                      <a:pt x="571500" y="410633"/>
                      <a:pt x="604092" y="400892"/>
                      <a:pt x="622300" y="419100"/>
                    </a:cubicBezTo>
                    <a:cubicBezTo>
                      <a:pt x="633093" y="429893"/>
                      <a:pt x="608387" y="447149"/>
                      <a:pt x="596900" y="457200"/>
                    </a:cubicBezTo>
                    <a:cubicBezTo>
                      <a:pt x="573926" y="477302"/>
                      <a:pt x="546100" y="491067"/>
                      <a:pt x="520700" y="508000"/>
                    </a:cubicBezTo>
                    <a:cubicBezTo>
                      <a:pt x="508000" y="516467"/>
                      <a:pt x="497825" y="532313"/>
                      <a:pt x="482600" y="533400"/>
                    </a:cubicBezTo>
                    <a:lnTo>
                      <a:pt x="304800" y="546100"/>
                    </a:lnTo>
                    <a:cubicBezTo>
                      <a:pt x="288262" y="557126"/>
                      <a:pt x="242847" y="576140"/>
                      <a:pt x="254000" y="609600"/>
                    </a:cubicBezTo>
                    <a:cubicBezTo>
                      <a:pt x="259680" y="626639"/>
                      <a:pt x="279400" y="635000"/>
                      <a:pt x="292100" y="647700"/>
                    </a:cubicBezTo>
                    <a:cubicBezTo>
                      <a:pt x="545792" y="629579"/>
                      <a:pt x="410360" y="678266"/>
                      <a:pt x="508000" y="596900"/>
                    </a:cubicBezTo>
                    <a:cubicBezTo>
                      <a:pt x="519726" y="587129"/>
                      <a:pt x="532152" y="577699"/>
                      <a:pt x="546100" y="571500"/>
                    </a:cubicBezTo>
                    <a:cubicBezTo>
                      <a:pt x="570566" y="560626"/>
                      <a:pt x="622300" y="546100"/>
                      <a:pt x="622300" y="546100"/>
                    </a:cubicBezTo>
                    <a:cubicBezTo>
                      <a:pt x="654875" y="549358"/>
                      <a:pt x="796657" y="521829"/>
                      <a:pt x="736600" y="596900"/>
                    </a:cubicBezTo>
                    <a:cubicBezTo>
                      <a:pt x="714503" y="624522"/>
                      <a:pt x="665436" y="633098"/>
                      <a:pt x="635000" y="635000"/>
                    </a:cubicBezTo>
                    <a:cubicBezTo>
                      <a:pt x="520844" y="642135"/>
                      <a:pt x="406400" y="643467"/>
                      <a:pt x="292100" y="647700"/>
                    </a:cubicBezTo>
                    <a:cubicBezTo>
                      <a:pt x="279400" y="656167"/>
                      <a:pt x="267252" y="665527"/>
                      <a:pt x="254000" y="673100"/>
                    </a:cubicBezTo>
                    <a:cubicBezTo>
                      <a:pt x="237562" y="682493"/>
                      <a:pt x="207792" y="680133"/>
                      <a:pt x="203200" y="698500"/>
                    </a:cubicBezTo>
                    <a:cubicBezTo>
                      <a:pt x="199498" y="713308"/>
                      <a:pt x="227271" y="717887"/>
                      <a:pt x="241300" y="723900"/>
                    </a:cubicBezTo>
                    <a:cubicBezTo>
                      <a:pt x="257343" y="730776"/>
                      <a:pt x="275167" y="732367"/>
                      <a:pt x="292100" y="736600"/>
                    </a:cubicBezTo>
                    <a:cubicBezTo>
                      <a:pt x="556124" y="722704"/>
                      <a:pt x="472306" y="736175"/>
                      <a:pt x="685800" y="698500"/>
                    </a:cubicBezTo>
                    <a:cubicBezTo>
                      <a:pt x="742860" y="688431"/>
                      <a:pt x="769374" y="682850"/>
                      <a:pt x="825500" y="660400"/>
                    </a:cubicBezTo>
                    <a:cubicBezTo>
                      <a:pt x="843078" y="653369"/>
                      <a:pt x="859367" y="643467"/>
                      <a:pt x="876300" y="635000"/>
                    </a:cubicBezTo>
                    <a:cubicBezTo>
                      <a:pt x="892957" y="568372"/>
                      <a:pt x="906243" y="539543"/>
                      <a:pt x="876300" y="457200"/>
                    </a:cubicBezTo>
                    <a:cubicBezTo>
                      <a:pt x="871725" y="444619"/>
                      <a:pt x="850900" y="448733"/>
                      <a:pt x="838200" y="444500"/>
                    </a:cubicBezTo>
                    <a:cubicBezTo>
                      <a:pt x="804333" y="448733"/>
                      <a:pt x="770180" y="451095"/>
                      <a:pt x="736600" y="457200"/>
                    </a:cubicBezTo>
                    <a:cubicBezTo>
                      <a:pt x="723429" y="459595"/>
                      <a:pt x="711887" y="469900"/>
                      <a:pt x="698500" y="469900"/>
                    </a:cubicBezTo>
                    <a:cubicBezTo>
                      <a:pt x="681046" y="469900"/>
                      <a:pt x="664633" y="461433"/>
                      <a:pt x="647700" y="457200"/>
                    </a:cubicBezTo>
                    <a:cubicBezTo>
                      <a:pt x="654547" y="446929"/>
                      <a:pt x="691058" y="399403"/>
                      <a:pt x="685800" y="381000"/>
                    </a:cubicBezTo>
                    <a:cubicBezTo>
                      <a:pt x="679985" y="360648"/>
                      <a:pt x="660400" y="347133"/>
                      <a:pt x="647700" y="330200"/>
                    </a:cubicBezTo>
                    <a:cubicBezTo>
                      <a:pt x="588433" y="334433"/>
                      <a:pt x="528414" y="332574"/>
                      <a:pt x="469900" y="342900"/>
                    </a:cubicBezTo>
                    <a:cubicBezTo>
                      <a:pt x="454869" y="345553"/>
                      <a:pt x="445452" y="361474"/>
                      <a:pt x="431800" y="368300"/>
                    </a:cubicBezTo>
                    <a:cubicBezTo>
                      <a:pt x="419826" y="374287"/>
                      <a:pt x="406400" y="376767"/>
                      <a:pt x="393700" y="381000"/>
                    </a:cubicBezTo>
                    <a:cubicBezTo>
                      <a:pt x="389467" y="368300"/>
                      <a:pt x="376767" y="355600"/>
                      <a:pt x="381000" y="342900"/>
                    </a:cubicBezTo>
                    <a:cubicBezTo>
                      <a:pt x="392892" y="307225"/>
                      <a:pt x="428651" y="301616"/>
                      <a:pt x="457200" y="292100"/>
                    </a:cubicBezTo>
                    <a:cubicBezTo>
                      <a:pt x="474133" y="279400"/>
                      <a:pt x="495697" y="271224"/>
                      <a:pt x="508000" y="254000"/>
                    </a:cubicBezTo>
                    <a:cubicBezTo>
                      <a:pt x="531881" y="220567"/>
                      <a:pt x="517189" y="121815"/>
                      <a:pt x="508000" y="101600"/>
                    </a:cubicBezTo>
                    <a:cubicBezTo>
                      <a:pt x="499241" y="82331"/>
                      <a:pt x="474133" y="76200"/>
                      <a:pt x="457200" y="63500"/>
                    </a:cubicBezTo>
                    <a:cubicBezTo>
                      <a:pt x="406400" y="71967"/>
                      <a:pt x="356170" y="92569"/>
                      <a:pt x="304800" y="88900"/>
                    </a:cubicBezTo>
                    <a:cubicBezTo>
                      <a:pt x="289575" y="87813"/>
                      <a:pt x="279400" y="50800"/>
                      <a:pt x="279400" y="50800"/>
                    </a:cubicBezTo>
                  </a:path>
                </a:pathLst>
              </a:cu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5" name="Freeform 174"/>
            <p:cNvSpPr/>
            <p:nvPr/>
          </p:nvSpPr>
          <p:spPr>
            <a:xfrm>
              <a:off x="3429136" y="2497760"/>
              <a:ext cx="558800" cy="151682"/>
            </a:xfrm>
            <a:custGeom>
              <a:avLst/>
              <a:gdLst>
                <a:gd name="connsiteX0" fmla="*/ 558800 w 558800"/>
                <a:gd name="connsiteY0" fmla="*/ 66922 h 151682"/>
                <a:gd name="connsiteX1" fmla="*/ 431800 w 558800"/>
                <a:gd name="connsiteY1" fmla="*/ 3422 h 151682"/>
                <a:gd name="connsiteX2" fmla="*/ 406400 w 558800"/>
                <a:gd name="connsiteY2" fmla="*/ 54222 h 151682"/>
                <a:gd name="connsiteX3" fmla="*/ 355600 w 558800"/>
                <a:gd name="connsiteY3" fmla="*/ 92322 h 151682"/>
                <a:gd name="connsiteX4" fmla="*/ 228600 w 558800"/>
                <a:gd name="connsiteY4" fmla="*/ 117722 h 151682"/>
                <a:gd name="connsiteX5" fmla="*/ 177800 w 558800"/>
                <a:gd name="connsiteY5" fmla="*/ 41522 h 151682"/>
                <a:gd name="connsiteX6" fmla="*/ 12700 w 558800"/>
                <a:gd name="connsiteY6" fmla="*/ 66922 h 151682"/>
                <a:gd name="connsiteX7" fmla="*/ 0 w 558800"/>
                <a:gd name="connsiteY7" fmla="*/ 79622 h 151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8800" h="151682">
                  <a:moveTo>
                    <a:pt x="558800" y="66922"/>
                  </a:moveTo>
                  <a:cubicBezTo>
                    <a:pt x="536319" y="48937"/>
                    <a:pt x="475793" y="-15432"/>
                    <a:pt x="431800" y="3422"/>
                  </a:cubicBezTo>
                  <a:cubicBezTo>
                    <a:pt x="414399" y="10880"/>
                    <a:pt x="418721" y="39848"/>
                    <a:pt x="406400" y="54222"/>
                  </a:cubicBezTo>
                  <a:cubicBezTo>
                    <a:pt x="392625" y="70293"/>
                    <a:pt x="372533" y="79622"/>
                    <a:pt x="355600" y="92322"/>
                  </a:cubicBezTo>
                  <a:cubicBezTo>
                    <a:pt x="336159" y="150644"/>
                    <a:pt x="340794" y="178134"/>
                    <a:pt x="228600" y="117722"/>
                  </a:cubicBezTo>
                  <a:cubicBezTo>
                    <a:pt x="201722" y="103249"/>
                    <a:pt x="177800" y="41522"/>
                    <a:pt x="177800" y="41522"/>
                  </a:cubicBezTo>
                  <a:cubicBezTo>
                    <a:pt x="141377" y="45164"/>
                    <a:pt x="58469" y="44037"/>
                    <a:pt x="12700" y="66922"/>
                  </a:cubicBezTo>
                  <a:cubicBezTo>
                    <a:pt x="7345" y="69599"/>
                    <a:pt x="4233" y="75389"/>
                    <a:pt x="0" y="79622"/>
                  </a:cubicBezTo>
                </a:path>
              </a:pathLst>
            </a:cu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6" name="Freeform 175"/>
          <p:cNvSpPr/>
          <p:nvPr/>
        </p:nvSpPr>
        <p:spPr>
          <a:xfrm>
            <a:off x="3630854" y="5826572"/>
            <a:ext cx="558800" cy="151682"/>
          </a:xfrm>
          <a:custGeom>
            <a:avLst/>
            <a:gdLst>
              <a:gd name="connsiteX0" fmla="*/ 558800 w 558800"/>
              <a:gd name="connsiteY0" fmla="*/ 66922 h 151682"/>
              <a:gd name="connsiteX1" fmla="*/ 431800 w 558800"/>
              <a:gd name="connsiteY1" fmla="*/ 3422 h 151682"/>
              <a:gd name="connsiteX2" fmla="*/ 406400 w 558800"/>
              <a:gd name="connsiteY2" fmla="*/ 54222 h 151682"/>
              <a:gd name="connsiteX3" fmla="*/ 355600 w 558800"/>
              <a:gd name="connsiteY3" fmla="*/ 92322 h 151682"/>
              <a:gd name="connsiteX4" fmla="*/ 228600 w 558800"/>
              <a:gd name="connsiteY4" fmla="*/ 117722 h 151682"/>
              <a:gd name="connsiteX5" fmla="*/ 177800 w 558800"/>
              <a:gd name="connsiteY5" fmla="*/ 41522 h 151682"/>
              <a:gd name="connsiteX6" fmla="*/ 12700 w 558800"/>
              <a:gd name="connsiteY6" fmla="*/ 66922 h 151682"/>
              <a:gd name="connsiteX7" fmla="*/ 0 w 558800"/>
              <a:gd name="connsiteY7" fmla="*/ 79622 h 151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8800" h="151682">
                <a:moveTo>
                  <a:pt x="558800" y="66922"/>
                </a:moveTo>
                <a:cubicBezTo>
                  <a:pt x="536319" y="48937"/>
                  <a:pt x="475793" y="-15432"/>
                  <a:pt x="431800" y="3422"/>
                </a:cubicBezTo>
                <a:cubicBezTo>
                  <a:pt x="414399" y="10880"/>
                  <a:pt x="418721" y="39848"/>
                  <a:pt x="406400" y="54222"/>
                </a:cubicBezTo>
                <a:cubicBezTo>
                  <a:pt x="392625" y="70293"/>
                  <a:pt x="372533" y="79622"/>
                  <a:pt x="355600" y="92322"/>
                </a:cubicBezTo>
                <a:cubicBezTo>
                  <a:pt x="336159" y="150644"/>
                  <a:pt x="340794" y="178134"/>
                  <a:pt x="228600" y="117722"/>
                </a:cubicBezTo>
                <a:cubicBezTo>
                  <a:pt x="201722" y="103249"/>
                  <a:pt x="177800" y="41522"/>
                  <a:pt x="177800" y="41522"/>
                </a:cubicBezTo>
                <a:cubicBezTo>
                  <a:pt x="141377" y="45164"/>
                  <a:pt x="58469" y="44037"/>
                  <a:pt x="12700" y="66922"/>
                </a:cubicBezTo>
                <a:cubicBezTo>
                  <a:pt x="7345" y="69599"/>
                  <a:pt x="4233" y="75389"/>
                  <a:pt x="0" y="79622"/>
                </a:cubicBezTo>
              </a:path>
            </a:pathLst>
          </a:cu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Freeform 177"/>
          <p:cNvSpPr/>
          <p:nvPr/>
        </p:nvSpPr>
        <p:spPr>
          <a:xfrm>
            <a:off x="6522052" y="2922324"/>
            <a:ext cx="558800" cy="151682"/>
          </a:xfrm>
          <a:custGeom>
            <a:avLst/>
            <a:gdLst>
              <a:gd name="connsiteX0" fmla="*/ 558800 w 558800"/>
              <a:gd name="connsiteY0" fmla="*/ 66922 h 151682"/>
              <a:gd name="connsiteX1" fmla="*/ 431800 w 558800"/>
              <a:gd name="connsiteY1" fmla="*/ 3422 h 151682"/>
              <a:gd name="connsiteX2" fmla="*/ 406400 w 558800"/>
              <a:gd name="connsiteY2" fmla="*/ 54222 h 151682"/>
              <a:gd name="connsiteX3" fmla="*/ 355600 w 558800"/>
              <a:gd name="connsiteY3" fmla="*/ 92322 h 151682"/>
              <a:gd name="connsiteX4" fmla="*/ 228600 w 558800"/>
              <a:gd name="connsiteY4" fmla="*/ 117722 h 151682"/>
              <a:gd name="connsiteX5" fmla="*/ 177800 w 558800"/>
              <a:gd name="connsiteY5" fmla="*/ 41522 h 151682"/>
              <a:gd name="connsiteX6" fmla="*/ 12700 w 558800"/>
              <a:gd name="connsiteY6" fmla="*/ 66922 h 151682"/>
              <a:gd name="connsiteX7" fmla="*/ 0 w 558800"/>
              <a:gd name="connsiteY7" fmla="*/ 79622 h 151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8800" h="151682">
                <a:moveTo>
                  <a:pt x="558800" y="66922"/>
                </a:moveTo>
                <a:cubicBezTo>
                  <a:pt x="536319" y="48937"/>
                  <a:pt x="475793" y="-15432"/>
                  <a:pt x="431800" y="3422"/>
                </a:cubicBezTo>
                <a:cubicBezTo>
                  <a:pt x="414399" y="10880"/>
                  <a:pt x="418721" y="39848"/>
                  <a:pt x="406400" y="54222"/>
                </a:cubicBezTo>
                <a:cubicBezTo>
                  <a:pt x="392625" y="70293"/>
                  <a:pt x="372533" y="79622"/>
                  <a:pt x="355600" y="92322"/>
                </a:cubicBezTo>
                <a:cubicBezTo>
                  <a:pt x="336159" y="150644"/>
                  <a:pt x="340794" y="178134"/>
                  <a:pt x="228600" y="117722"/>
                </a:cubicBezTo>
                <a:cubicBezTo>
                  <a:pt x="201722" y="103249"/>
                  <a:pt x="177800" y="41522"/>
                  <a:pt x="177800" y="41522"/>
                </a:cubicBezTo>
                <a:cubicBezTo>
                  <a:pt x="141377" y="45164"/>
                  <a:pt x="58469" y="44037"/>
                  <a:pt x="12700" y="66922"/>
                </a:cubicBezTo>
                <a:cubicBezTo>
                  <a:pt x="7345" y="69599"/>
                  <a:pt x="4233" y="75389"/>
                  <a:pt x="0" y="79622"/>
                </a:cubicBezTo>
              </a:path>
            </a:pathLst>
          </a:cu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reeform 178"/>
          <p:cNvSpPr/>
          <p:nvPr/>
        </p:nvSpPr>
        <p:spPr>
          <a:xfrm>
            <a:off x="6472431" y="5792660"/>
            <a:ext cx="558800" cy="151682"/>
          </a:xfrm>
          <a:custGeom>
            <a:avLst/>
            <a:gdLst>
              <a:gd name="connsiteX0" fmla="*/ 558800 w 558800"/>
              <a:gd name="connsiteY0" fmla="*/ 66922 h 151682"/>
              <a:gd name="connsiteX1" fmla="*/ 431800 w 558800"/>
              <a:gd name="connsiteY1" fmla="*/ 3422 h 151682"/>
              <a:gd name="connsiteX2" fmla="*/ 406400 w 558800"/>
              <a:gd name="connsiteY2" fmla="*/ 54222 h 151682"/>
              <a:gd name="connsiteX3" fmla="*/ 355600 w 558800"/>
              <a:gd name="connsiteY3" fmla="*/ 92322 h 151682"/>
              <a:gd name="connsiteX4" fmla="*/ 228600 w 558800"/>
              <a:gd name="connsiteY4" fmla="*/ 117722 h 151682"/>
              <a:gd name="connsiteX5" fmla="*/ 177800 w 558800"/>
              <a:gd name="connsiteY5" fmla="*/ 41522 h 151682"/>
              <a:gd name="connsiteX6" fmla="*/ 12700 w 558800"/>
              <a:gd name="connsiteY6" fmla="*/ 66922 h 151682"/>
              <a:gd name="connsiteX7" fmla="*/ 0 w 558800"/>
              <a:gd name="connsiteY7" fmla="*/ 79622 h 151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8800" h="151682">
                <a:moveTo>
                  <a:pt x="558800" y="66922"/>
                </a:moveTo>
                <a:cubicBezTo>
                  <a:pt x="536319" y="48937"/>
                  <a:pt x="475793" y="-15432"/>
                  <a:pt x="431800" y="3422"/>
                </a:cubicBezTo>
                <a:cubicBezTo>
                  <a:pt x="414399" y="10880"/>
                  <a:pt x="418721" y="39848"/>
                  <a:pt x="406400" y="54222"/>
                </a:cubicBezTo>
                <a:cubicBezTo>
                  <a:pt x="392625" y="70293"/>
                  <a:pt x="372533" y="79622"/>
                  <a:pt x="355600" y="92322"/>
                </a:cubicBezTo>
                <a:cubicBezTo>
                  <a:pt x="336159" y="150644"/>
                  <a:pt x="340794" y="178134"/>
                  <a:pt x="228600" y="117722"/>
                </a:cubicBezTo>
                <a:cubicBezTo>
                  <a:pt x="201722" y="103249"/>
                  <a:pt x="177800" y="41522"/>
                  <a:pt x="177800" y="41522"/>
                </a:cubicBezTo>
                <a:cubicBezTo>
                  <a:pt x="141377" y="45164"/>
                  <a:pt x="58469" y="44037"/>
                  <a:pt x="12700" y="66922"/>
                </a:cubicBezTo>
                <a:cubicBezTo>
                  <a:pt x="7345" y="69599"/>
                  <a:pt x="4233" y="75389"/>
                  <a:pt x="0" y="79622"/>
                </a:cubicBezTo>
              </a:path>
            </a:pathLst>
          </a:cu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4" name="Group 183"/>
          <p:cNvGrpSpPr/>
          <p:nvPr/>
        </p:nvGrpSpPr>
        <p:grpSpPr>
          <a:xfrm>
            <a:off x="914400" y="1710442"/>
            <a:ext cx="3200400" cy="893058"/>
            <a:chOff x="914400" y="1291342"/>
            <a:chExt cx="3200400" cy="893058"/>
          </a:xfrm>
        </p:grpSpPr>
        <p:sp>
          <p:nvSpPr>
            <p:cNvPr id="182" name="Freeform 181"/>
            <p:cNvSpPr/>
            <p:nvPr/>
          </p:nvSpPr>
          <p:spPr>
            <a:xfrm rot="21362056">
              <a:off x="914400" y="1291342"/>
              <a:ext cx="3175000" cy="893058"/>
            </a:xfrm>
            <a:custGeom>
              <a:avLst/>
              <a:gdLst>
                <a:gd name="connsiteX0" fmla="*/ 0 w 3175000"/>
                <a:gd name="connsiteY0" fmla="*/ 423158 h 893058"/>
                <a:gd name="connsiteX1" fmla="*/ 355600 w 3175000"/>
                <a:gd name="connsiteY1" fmla="*/ 118358 h 893058"/>
                <a:gd name="connsiteX2" fmla="*/ 1193800 w 3175000"/>
                <a:gd name="connsiteY2" fmla="*/ 54858 h 893058"/>
                <a:gd name="connsiteX3" fmla="*/ 3175000 w 3175000"/>
                <a:gd name="connsiteY3" fmla="*/ 893058 h 893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75000" h="893058">
                  <a:moveTo>
                    <a:pt x="0" y="423158"/>
                  </a:moveTo>
                  <a:cubicBezTo>
                    <a:pt x="78316" y="301449"/>
                    <a:pt x="156633" y="179741"/>
                    <a:pt x="355600" y="118358"/>
                  </a:cubicBezTo>
                  <a:cubicBezTo>
                    <a:pt x="554567" y="56975"/>
                    <a:pt x="723900" y="-74259"/>
                    <a:pt x="1193800" y="54858"/>
                  </a:cubicBezTo>
                  <a:cubicBezTo>
                    <a:pt x="1663700" y="183975"/>
                    <a:pt x="3175000" y="893058"/>
                    <a:pt x="3175000" y="893058"/>
                  </a:cubicBezTo>
                </a:path>
              </a:pathLst>
            </a:custGeom>
            <a:ln w="28575" cmpd="sng">
              <a:solidFill>
                <a:srgbClr val="FF0000"/>
              </a:solidFill>
              <a:headEnd type="none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Isosceles Triangle 182"/>
            <p:cNvSpPr/>
            <p:nvPr/>
          </p:nvSpPr>
          <p:spPr>
            <a:xfrm rot="7140000">
              <a:off x="3766797" y="1742713"/>
              <a:ext cx="266700" cy="429306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838730" y="4552373"/>
            <a:ext cx="3200400" cy="893058"/>
            <a:chOff x="914400" y="1291342"/>
            <a:chExt cx="3200400" cy="893058"/>
          </a:xfrm>
        </p:grpSpPr>
        <p:sp>
          <p:nvSpPr>
            <p:cNvPr id="186" name="Freeform 185"/>
            <p:cNvSpPr/>
            <p:nvPr/>
          </p:nvSpPr>
          <p:spPr>
            <a:xfrm rot="21362056">
              <a:off x="914400" y="1291342"/>
              <a:ext cx="3175000" cy="893058"/>
            </a:xfrm>
            <a:custGeom>
              <a:avLst/>
              <a:gdLst>
                <a:gd name="connsiteX0" fmla="*/ 0 w 3175000"/>
                <a:gd name="connsiteY0" fmla="*/ 423158 h 893058"/>
                <a:gd name="connsiteX1" fmla="*/ 355600 w 3175000"/>
                <a:gd name="connsiteY1" fmla="*/ 118358 h 893058"/>
                <a:gd name="connsiteX2" fmla="*/ 1193800 w 3175000"/>
                <a:gd name="connsiteY2" fmla="*/ 54858 h 893058"/>
                <a:gd name="connsiteX3" fmla="*/ 3175000 w 3175000"/>
                <a:gd name="connsiteY3" fmla="*/ 893058 h 893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75000" h="893058">
                  <a:moveTo>
                    <a:pt x="0" y="423158"/>
                  </a:moveTo>
                  <a:cubicBezTo>
                    <a:pt x="78316" y="301449"/>
                    <a:pt x="156633" y="179741"/>
                    <a:pt x="355600" y="118358"/>
                  </a:cubicBezTo>
                  <a:cubicBezTo>
                    <a:pt x="554567" y="56975"/>
                    <a:pt x="723900" y="-74259"/>
                    <a:pt x="1193800" y="54858"/>
                  </a:cubicBezTo>
                  <a:cubicBezTo>
                    <a:pt x="1663700" y="183975"/>
                    <a:pt x="3175000" y="893058"/>
                    <a:pt x="3175000" y="893058"/>
                  </a:cubicBezTo>
                </a:path>
              </a:pathLst>
            </a:custGeom>
            <a:ln w="28575" cmpd="sng">
              <a:solidFill>
                <a:srgbClr val="FF0000"/>
              </a:solidFill>
              <a:headEnd type="none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Isosceles Triangle 186"/>
            <p:cNvSpPr/>
            <p:nvPr/>
          </p:nvSpPr>
          <p:spPr>
            <a:xfrm rot="7140000">
              <a:off x="3766797" y="1742713"/>
              <a:ext cx="266700" cy="429306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8" name="TextBox 187"/>
          <p:cNvSpPr txBox="1"/>
          <p:nvPr/>
        </p:nvSpPr>
        <p:spPr>
          <a:xfrm>
            <a:off x="85284" y="3454193"/>
            <a:ext cx="3340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Transplant gut bacteria into lean mouse without any gut bacteria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0" name="Straight Arrow Connector 189"/>
          <p:cNvCxnSpPr/>
          <p:nvPr/>
        </p:nvCxnSpPr>
        <p:spPr>
          <a:xfrm>
            <a:off x="5969100" y="2497664"/>
            <a:ext cx="643858" cy="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/>
          <p:nvPr/>
        </p:nvCxnSpPr>
        <p:spPr>
          <a:xfrm>
            <a:off x="5969100" y="5670142"/>
            <a:ext cx="643858" cy="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224370" y="1744965"/>
            <a:ext cx="595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lean</a:t>
            </a:r>
            <a:endParaRPr lang="en-US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7225283" y="471608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obese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4645" y="6517501"/>
            <a:ext cx="6314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FFFFFF"/>
                </a:solidFill>
                <a:ea typeface="msgothic" charset="0"/>
                <a:cs typeface="msgothic" charset="0"/>
              </a:rPr>
              <a:t>Source: </a:t>
            </a:r>
            <a:r>
              <a:rPr lang="en-GB" sz="1200" dirty="0" err="1" smtClean="0">
                <a:solidFill>
                  <a:srgbClr val="FFFFFF"/>
                </a:solidFill>
                <a:ea typeface="msgothic" charset="0"/>
                <a:cs typeface="msgothic" charset="0"/>
              </a:rPr>
              <a:t>Turnbaugh</a:t>
            </a:r>
            <a:r>
              <a:rPr lang="en-GB" sz="1200" dirty="0" smtClean="0">
                <a:solidFill>
                  <a:srgbClr val="FFFFFF"/>
                </a:solidFill>
                <a:ea typeface="msgothic" charset="0"/>
                <a:cs typeface="msgothic" charset="0"/>
              </a:rPr>
              <a:t> </a:t>
            </a:r>
            <a:r>
              <a:rPr lang="en-GB" sz="1200" i="1" dirty="0" smtClean="0">
                <a:solidFill>
                  <a:srgbClr val="FFFFFF"/>
                </a:solidFill>
                <a:ea typeface="msgothic" charset="0"/>
                <a:cs typeface="msgothic" charset="0"/>
              </a:rPr>
              <a:t>et </a:t>
            </a:r>
            <a:r>
              <a:rPr lang="en-GB" sz="1200" i="1" dirty="0">
                <a:solidFill>
                  <a:srgbClr val="FFFFFF"/>
                </a:solidFill>
                <a:ea typeface="msgothic" charset="0"/>
                <a:cs typeface="msgothic" charset="0"/>
              </a:rPr>
              <a:t>al</a:t>
            </a:r>
            <a:r>
              <a:rPr lang="en-GB" sz="1200" i="1" dirty="0" smtClean="0">
                <a:solidFill>
                  <a:srgbClr val="FFFFFF"/>
                </a:solidFill>
                <a:ea typeface="msgothic" charset="0"/>
                <a:cs typeface="msgothic" charset="0"/>
              </a:rPr>
              <a:t>. </a:t>
            </a:r>
            <a:r>
              <a:rPr lang="en-GB" sz="1200" dirty="0" smtClean="0">
                <a:solidFill>
                  <a:srgbClr val="FFFFFF"/>
                </a:solidFill>
                <a:ea typeface="msgothic" charset="0"/>
                <a:cs typeface="msgothic" charset="0"/>
              </a:rPr>
              <a:t>(2009) </a:t>
            </a:r>
            <a:r>
              <a:rPr lang="en-GB" sz="1200" i="1" dirty="0" err="1">
                <a:solidFill>
                  <a:srgbClr val="FFFFFF"/>
                </a:solidFill>
                <a:ea typeface="msgothic" charset="0"/>
                <a:cs typeface="msgothic" charset="0"/>
              </a:rPr>
              <a:t>Sci</a:t>
            </a:r>
            <a:r>
              <a:rPr lang="en-GB" sz="1200" i="1" dirty="0">
                <a:solidFill>
                  <a:srgbClr val="FFFFFF"/>
                </a:solidFill>
                <a:ea typeface="msgothic" charset="0"/>
                <a:cs typeface="msgothic" charset="0"/>
              </a:rPr>
              <a:t> </a:t>
            </a:r>
            <a:r>
              <a:rPr lang="en-GB" sz="1200" i="1" dirty="0" err="1">
                <a:solidFill>
                  <a:srgbClr val="FFFFFF"/>
                </a:solidFill>
                <a:ea typeface="msgothic" charset="0"/>
                <a:cs typeface="msgothic" charset="0"/>
              </a:rPr>
              <a:t>Transl</a:t>
            </a:r>
            <a:r>
              <a:rPr lang="en-GB" sz="1200" i="1" dirty="0">
                <a:solidFill>
                  <a:srgbClr val="FFFFFF"/>
                </a:solidFill>
                <a:ea typeface="msgothic" charset="0"/>
                <a:cs typeface="msgothic" charset="0"/>
              </a:rPr>
              <a:t> Med </a:t>
            </a:r>
            <a:r>
              <a:rPr lang="en-GB" sz="1200" dirty="0" smtClean="0">
                <a:solidFill>
                  <a:srgbClr val="FFFFFF"/>
                </a:solidFill>
                <a:ea typeface="msgothic" charset="0"/>
                <a:cs typeface="msgothic" charset="0"/>
              </a:rPr>
              <a:t>1</a:t>
            </a:r>
            <a:r>
              <a:rPr lang="en-GB" sz="1200" dirty="0">
                <a:solidFill>
                  <a:srgbClr val="FFFFFF"/>
                </a:solidFill>
                <a:ea typeface="msgothic" charset="0"/>
                <a:cs typeface="msgothic" charset="0"/>
              </a:rPr>
              <a:t>:6ra14-</a:t>
            </a:r>
            <a:r>
              <a:rPr lang="en-GB" sz="1200" dirty="0" smtClean="0">
                <a:solidFill>
                  <a:srgbClr val="FFFFFF"/>
                </a:solidFill>
                <a:ea typeface="msgothic" charset="0"/>
                <a:cs typeface="msgothic" charset="0"/>
              </a:rPr>
              <a:t>6ra14. </a:t>
            </a:r>
            <a:r>
              <a:rPr lang="pt-BR" sz="1200" dirty="0" err="1">
                <a:solidFill>
                  <a:srgbClr val="FFFFFF"/>
                </a:solidFill>
              </a:rPr>
              <a:t>doi</a:t>
            </a:r>
            <a:r>
              <a:rPr lang="pt-BR" sz="1200" dirty="0">
                <a:solidFill>
                  <a:srgbClr val="FFFFFF"/>
                </a:solidFill>
              </a:rPr>
              <a:t>: 10.1126/scitranslmed.</a:t>
            </a:r>
            <a:r>
              <a:rPr lang="pt-BR" sz="1200" dirty="0" smtClean="0">
                <a:solidFill>
                  <a:srgbClr val="FFFFFF"/>
                </a:solidFill>
              </a:rPr>
              <a:t>3000322</a:t>
            </a:r>
            <a:endParaRPr lang="en-GB" sz="1200" dirty="0">
              <a:solidFill>
                <a:srgbClr val="FFFFFF"/>
              </a:solidFill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404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this experiment distinguish causation from correlation?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8790" y="2080031"/>
            <a:ext cx="2342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Change in weight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877621" y="2109292"/>
            <a:ext cx="22021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Altered </a:t>
            </a:r>
            <a:r>
              <a:rPr lang="en-US" sz="2400" dirty="0" smtClean="0"/>
              <a:t>bacteria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877621" y="3154860"/>
            <a:ext cx="2342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Change in weight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463012" y="3154860"/>
            <a:ext cx="22021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Altered </a:t>
            </a:r>
            <a:r>
              <a:rPr lang="en-US" sz="2400" dirty="0" smtClean="0"/>
              <a:t>bacteria</a:t>
            </a:r>
            <a:endParaRPr lang="en-US" sz="2400" dirty="0"/>
          </a:p>
        </p:txBody>
      </p:sp>
      <p:sp>
        <p:nvSpPr>
          <p:cNvPr id="8" name="Right Arrow 7"/>
          <p:cNvSpPr/>
          <p:nvPr/>
        </p:nvSpPr>
        <p:spPr>
          <a:xfrm>
            <a:off x="4174430" y="2272707"/>
            <a:ext cx="669839" cy="18572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Right Arrow 8"/>
          <p:cNvSpPr/>
          <p:nvPr/>
        </p:nvSpPr>
        <p:spPr>
          <a:xfrm>
            <a:off x="4174430" y="3335115"/>
            <a:ext cx="669839" cy="18572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TextBox 12"/>
          <p:cNvSpPr txBox="1"/>
          <p:nvPr/>
        </p:nvSpPr>
        <p:spPr>
          <a:xfrm>
            <a:off x="4232865" y="2605991"/>
            <a:ext cx="555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OR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4899967"/>
            <a:ext cx="86995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 this experiment, a change in bacteria led to a change in weight </a:t>
            </a:r>
            <a:endParaRPr lang="en-US" sz="2400" b="1" dirty="0"/>
          </a:p>
        </p:txBody>
      </p:sp>
      <p:sp>
        <p:nvSpPr>
          <p:cNvPr id="15" name="Rectangle 14"/>
          <p:cNvSpPr/>
          <p:nvPr/>
        </p:nvSpPr>
        <p:spPr>
          <a:xfrm>
            <a:off x="1475782" y="3065960"/>
            <a:ext cx="5744397" cy="702537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1143000"/>
          </a:xfrm>
        </p:spPr>
        <p:txBody>
          <a:bodyPr/>
          <a:lstStyle/>
          <a:p>
            <a:r>
              <a:rPr lang="en-US" dirty="0" smtClean="0"/>
              <a:t>Wrap Up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20701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Draw out an experiment you would do to show that the weight gain in </a:t>
            </a:r>
            <a:r>
              <a:rPr lang="en-US" b="1" dirty="0" smtClean="0"/>
              <a:t>antibiotic-treated </a:t>
            </a:r>
            <a:r>
              <a:rPr lang="en-US" b="1" dirty="0" smtClean="0"/>
              <a:t>chickens is caused by a change in gut bacteria?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28726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b="1" dirty="0" smtClean="0"/>
              <a:t>At </a:t>
            </a:r>
            <a:r>
              <a:rPr lang="en-US" b="1" dirty="0"/>
              <a:t>the end of today’s lesson, you will be able to: </a:t>
            </a:r>
            <a:endParaRPr lang="en-US" b="1" dirty="0" smtClean="0"/>
          </a:p>
          <a:p>
            <a:pPr lvl="1">
              <a:buFont typeface="Arial"/>
              <a:buChar char="•"/>
            </a:pPr>
            <a:r>
              <a:rPr lang="en-US" sz="2500" dirty="0" smtClean="0"/>
              <a:t>Analyze and interpret data relating to the role of gut bacteria in obesity. </a:t>
            </a:r>
            <a:br>
              <a:rPr lang="en-US" sz="2500" dirty="0" smtClean="0"/>
            </a:br>
            <a:endParaRPr lang="en-US" sz="2500" dirty="0" smtClean="0"/>
          </a:p>
          <a:p>
            <a:pPr lvl="1">
              <a:buFont typeface="Arial"/>
              <a:buChar char="•"/>
            </a:pPr>
            <a:r>
              <a:rPr lang="en-US" sz="2500" dirty="0" smtClean="0"/>
              <a:t>Articulate advantages and disadvantages of using a mouse model to study human obesity. </a:t>
            </a:r>
          </a:p>
          <a:p>
            <a:pPr lvl="1">
              <a:buFont typeface="Arial"/>
              <a:buChar char="•"/>
            </a:pPr>
            <a:endParaRPr lang="en-US" sz="2500" dirty="0" smtClean="0"/>
          </a:p>
          <a:p>
            <a:pPr lvl="1">
              <a:buFont typeface="Arial"/>
              <a:buChar char="•"/>
            </a:pPr>
            <a:r>
              <a:rPr lang="en-US" sz="2500" dirty="0" smtClean="0"/>
              <a:t>Construct an explanation for how gut bacterial composition could affect energy use, leading to change in weight.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844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193800"/>
            <a:ext cx="8229600" cy="49323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can you conclude from this graph?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65466" y="2701651"/>
            <a:ext cx="3484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Weight of Broiler Chicks at 3 weeks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1070" y="6581001"/>
            <a:ext cx="46217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Source: </a:t>
            </a:r>
            <a:r>
              <a:rPr lang="en-US" sz="1200" dirty="0" err="1" smtClean="0">
                <a:solidFill>
                  <a:schemeClr val="bg1"/>
                </a:solidFill>
              </a:rPr>
              <a:t>Dafwang</a:t>
            </a:r>
            <a:r>
              <a:rPr lang="en-US" sz="1200" dirty="0" smtClean="0">
                <a:solidFill>
                  <a:schemeClr val="bg1"/>
                </a:solidFill>
              </a:rPr>
              <a:t>, Bird and </a:t>
            </a:r>
            <a:r>
              <a:rPr lang="en-US" sz="1200" dirty="0" err="1" smtClean="0">
                <a:solidFill>
                  <a:schemeClr val="bg1"/>
                </a:solidFill>
              </a:rPr>
              <a:t>Sunde</a:t>
            </a:r>
            <a:r>
              <a:rPr lang="en-US" sz="1200" dirty="0" smtClean="0">
                <a:solidFill>
                  <a:schemeClr val="bg1"/>
                </a:solidFill>
              </a:rPr>
              <a:t> (1984) </a:t>
            </a:r>
            <a:r>
              <a:rPr lang="en-US" sz="1200" i="1" dirty="0" smtClean="0">
                <a:solidFill>
                  <a:schemeClr val="bg1"/>
                </a:solidFill>
              </a:rPr>
              <a:t>Poultry Science </a:t>
            </a:r>
            <a:r>
              <a:rPr lang="en-US" sz="1200" dirty="0" smtClean="0">
                <a:solidFill>
                  <a:schemeClr val="bg1"/>
                </a:solidFill>
              </a:rPr>
              <a:t>63:1027-1032. 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6652" y="2063480"/>
            <a:ext cx="7927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Method:</a:t>
            </a:r>
            <a:r>
              <a:rPr lang="en-US" dirty="0" smtClean="0"/>
              <a:t> Antibiotic was included in the feed of chicks from birth to 3 weeks of age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767734" y="3070983"/>
            <a:ext cx="5211846" cy="3078830"/>
            <a:chOff x="1268278" y="2563586"/>
            <a:chExt cx="5211846" cy="3078830"/>
          </a:xfrm>
        </p:grpSpPr>
        <p:sp>
          <p:nvSpPr>
            <p:cNvPr id="9" name="TextBox 8"/>
            <p:cNvSpPr txBox="1"/>
            <p:nvPr/>
          </p:nvSpPr>
          <p:spPr>
            <a:xfrm rot="16200000">
              <a:off x="568479" y="3637281"/>
              <a:ext cx="17689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Weight (g)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888146" y="5303862"/>
              <a:ext cx="106992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Antibiotics</a:t>
              </a:r>
              <a:endParaRPr lang="en-US" sz="1600" dirty="0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/>
            <a:srcRect b="8191"/>
            <a:stretch/>
          </p:blipFill>
          <p:spPr>
            <a:xfrm>
              <a:off x="1882724" y="2563586"/>
              <a:ext cx="4597400" cy="2541814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2397279" y="4984038"/>
              <a:ext cx="9323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penicillin</a:t>
              </a:r>
              <a:endParaRPr lang="en-US" sz="16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808209" y="4990708"/>
              <a:ext cx="5994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/>
                <a:t>tylan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40304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638"/>
            <a:ext cx="8229600" cy="1592262"/>
          </a:xfrm>
        </p:spPr>
        <p:txBody>
          <a:bodyPr>
            <a:noAutofit/>
          </a:bodyPr>
          <a:lstStyle/>
          <a:p>
            <a:r>
              <a:rPr lang="en-US" sz="3200" dirty="0"/>
              <a:t>How might antibiotic treatment lead to weight gain? </a:t>
            </a:r>
            <a:r>
              <a:rPr lang="en-US" sz="3200" i="1" dirty="0"/>
              <a:t>Think of as many possibilities as you can!</a:t>
            </a:r>
            <a:br>
              <a:rPr lang="en-US" sz="3200" i="1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63801"/>
            <a:ext cx="8229600" cy="2768600"/>
          </a:xfrm>
        </p:spPr>
        <p:txBody>
          <a:bodyPr/>
          <a:lstStyle/>
          <a:p>
            <a:r>
              <a:rPr lang="en-US" sz="2800" dirty="0" smtClean="0"/>
              <a:t>Did </a:t>
            </a:r>
            <a:r>
              <a:rPr lang="en-US" sz="2800" dirty="0" smtClean="0"/>
              <a:t>the antibiotic </a:t>
            </a:r>
            <a:r>
              <a:rPr lang="en-US" sz="2800" dirty="0" smtClean="0"/>
              <a:t>change </a:t>
            </a:r>
            <a:r>
              <a:rPr lang="en-US" sz="2800" dirty="0" smtClean="0"/>
              <a:t>the chickens eating habits?</a:t>
            </a:r>
          </a:p>
          <a:p>
            <a:r>
              <a:rPr lang="en-US" sz="2800" dirty="0"/>
              <a:t>Did the antibiotic </a:t>
            </a:r>
            <a:r>
              <a:rPr lang="en-US" sz="2800" dirty="0" smtClean="0"/>
              <a:t>change the bacteria </a:t>
            </a:r>
            <a:r>
              <a:rPr lang="en-US" sz="2800" dirty="0"/>
              <a:t>in or on the chickens</a:t>
            </a:r>
            <a:r>
              <a:rPr lang="en-US" sz="2800" dirty="0" smtClean="0"/>
              <a:t>?</a:t>
            </a:r>
            <a:endParaRPr lang="en-US" sz="2800" dirty="0"/>
          </a:p>
          <a:p>
            <a:pPr marL="0" indent="0" algn="ctr">
              <a:buNone/>
            </a:pPr>
            <a:r>
              <a:rPr lang="en-US" sz="2800" u="sng" dirty="0"/>
              <a:t>Were the </a:t>
            </a:r>
            <a:r>
              <a:rPr lang="en-US" sz="2800" u="sng" dirty="0" smtClean="0"/>
              <a:t>antibiotic’s </a:t>
            </a:r>
            <a:r>
              <a:rPr lang="en-US" sz="2800" u="sng" dirty="0"/>
              <a:t>effects on weight independent of their </a:t>
            </a:r>
            <a:r>
              <a:rPr lang="en-US" sz="2800" u="sng" dirty="0" smtClean="0"/>
              <a:t>antibacterial </a:t>
            </a:r>
            <a:r>
              <a:rPr lang="en-US" sz="2800" u="sng" dirty="0"/>
              <a:t>effects</a:t>
            </a:r>
            <a:r>
              <a:rPr lang="en-US" sz="2800" u="sng" dirty="0" smtClean="0"/>
              <a:t>?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39328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320800"/>
          </a:xfrm>
        </p:spPr>
        <p:txBody>
          <a:bodyPr/>
          <a:lstStyle/>
          <a:p>
            <a:pPr marL="0" indent="0"/>
            <a:r>
              <a:rPr lang="en-US" sz="3200" dirty="0">
                <a:solidFill>
                  <a:srgbClr val="000000"/>
                </a:solidFill>
              </a:rPr>
              <a:t>We have trillions of bacteria living in our gut representing about 1,000 different </a:t>
            </a:r>
            <a:r>
              <a:rPr lang="en-US" sz="3200" dirty="0" smtClean="0">
                <a:solidFill>
                  <a:srgbClr val="000000"/>
                </a:solidFill>
              </a:rPr>
              <a:t>species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4200"/>
            <a:ext cx="8229600" cy="35433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000000"/>
                </a:solidFill>
              </a:rPr>
              <a:t>composition varies according to where you live, what you eat, your age and other factors!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Different ratios of bacterial types are seen in: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People who have undergone treatment with antibiotics 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Breastfed vs. formula fed babies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Older vs. younger people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Vegans vs. carnivores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Obese vs. lean individuals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1600" y="5746556"/>
            <a:ext cx="886420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Are the bacteria more than bystanders that reflect our living habits?</a:t>
            </a:r>
            <a:endParaRPr lang="en-US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732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Activity: Analyze and Interpret Data</a:t>
            </a:r>
            <a:br>
              <a:rPr lang="en-US" sz="28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What conclusions do you draw from this graph?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4990305"/>
            <a:ext cx="8229600" cy="1567657"/>
          </a:xfrm>
        </p:spPr>
        <p:txBody>
          <a:bodyPr/>
          <a:lstStyle/>
          <a:p>
            <a:pPr marL="0" indent="0">
              <a:buNone/>
            </a:pPr>
            <a:r>
              <a:rPr lang="en-US" sz="2000" b="1" u="sng" dirty="0"/>
              <a:t>Methods</a:t>
            </a:r>
            <a:r>
              <a:rPr lang="en-US" sz="2000" dirty="0"/>
              <a:t>: A group of obese individuals participated in a diet for one year and the types of intestinal bacteria (</a:t>
            </a:r>
            <a:r>
              <a:rPr lang="en-US" sz="2000" b="1" dirty="0" err="1"/>
              <a:t>Bacteroidetes</a:t>
            </a:r>
            <a:r>
              <a:rPr lang="en-US" sz="2000" dirty="0"/>
              <a:t> and </a:t>
            </a:r>
            <a:r>
              <a:rPr lang="en-US" sz="2000" b="1" dirty="0" err="1"/>
              <a:t>Firmicutes</a:t>
            </a:r>
            <a:r>
              <a:rPr lang="en-US" sz="2000" dirty="0"/>
              <a:t>) were determined at various times. All individuals lost weight, regardless of diet type. Lean individuals were used as the control population.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400" y="6505136"/>
            <a:ext cx="46730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Source: Ley </a:t>
            </a:r>
            <a:r>
              <a:rPr lang="en-US" sz="1200" i="1" dirty="0" smtClean="0">
                <a:solidFill>
                  <a:schemeClr val="bg1"/>
                </a:solidFill>
              </a:rPr>
              <a:t>et al</a:t>
            </a:r>
            <a:r>
              <a:rPr lang="en-US" sz="1200" dirty="0" smtClean="0">
                <a:solidFill>
                  <a:schemeClr val="bg1"/>
                </a:solidFill>
              </a:rPr>
              <a:t>. (2006) </a:t>
            </a:r>
            <a:r>
              <a:rPr lang="en-US" sz="1200" i="1" dirty="0" smtClean="0">
                <a:solidFill>
                  <a:schemeClr val="bg1"/>
                </a:solidFill>
              </a:rPr>
              <a:t>Nature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b="1" dirty="0" smtClean="0">
                <a:solidFill>
                  <a:schemeClr val="bg1"/>
                </a:solidFill>
              </a:rPr>
              <a:t>444, 1022-1023. </a:t>
            </a:r>
            <a:r>
              <a:rPr lang="fr-FR" sz="1200" dirty="0">
                <a:solidFill>
                  <a:schemeClr val="bg1"/>
                </a:solidFill>
              </a:rPr>
              <a:t>doi:10.1038/4441022a</a:t>
            </a: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449428" y="1737952"/>
            <a:ext cx="7105085" cy="2996537"/>
            <a:chOff x="6306" y="2934630"/>
            <a:chExt cx="7105085" cy="2996537"/>
          </a:xfrm>
        </p:grpSpPr>
        <p:sp>
          <p:nvSpPr>
            <p:cNvPr id="19" name="TextBox 18"/>
            <p:cNvSpPr txBox="1"/>
            <p:nvPr/>
          </p:nvSpPr>
          <p:spPr>
            <a:xfrm rot="16200000">
              <a:off x="-1041322" y="3982258"/>
              <a:ext cx="24645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Percent of total </a:t>
              </a:r>
              <a:r>
                <a:rPr lang="en-US" dirty="0" smtClean="0"/>
                <a:t>bacteria</a:t>
              </a:r>
              <a:endParaRPr lang="en-US" dirty="0"/>
            </a:p>
          </p:txBody>
        </p:sp>
        <p:cxnSp>
          <p:nvCxnSpPr>
            <p:cNvPr id="20" name="Straight Connector 19"/>
            <p:cNvCxnSpPr>
              <a:stCxn id="33" idx="3"/>
            </p:cNvCxnSpPr>
            <p:nvPr/>
          </p:nvCxnSpPr>
          <p:spPr>
            <a:xfrm flipH="1">
              <a:off x="869609" y="3390102"/>
              <a:ext cx="5632" cy="1906032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856909" y="5279944"/>
              <a:ext cx="3382989" cy="3490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772525" y="5561835"/>
              <a:ext cx="1531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Weeks on diet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611488" y="5193502"/>
              <a:ext cx="6284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Lean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088224" y="3437369"/>
              <a:ext cx="241300" cy="2159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317629" y="3347319"/>
              <a:ext cx="14611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Firmicutes</a:t>
              </a:r>
              <a:r>
                <a:rPr lang="en-US" dirty="0" smtClean="0"/>
                <a:t> (F)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087902" y="3804801"/>
              <a:ext cx="241300" cy="2159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309320" y="3714751"/>
              <a:ext cx="18020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Bacteroidetes</a:t>
              </a:r>
              <a:r>
                <a:rPr lang="en-US" dirty="0" smtClean="0"/>
                <a:t> (B)</a:t>
              </a:r>
              <a:endParaRPr lang="en-US" dirty="0"/>
            </a:p>
          </p:txBody>
        </p:sp>
        <p:cxnSp>
          <p:nvCxnSpPr>
            <p:cNvPr id="28" name="Straight Connector 27"/>
            <p:cNvCxnSpPr/>
            <p:nvPr/>
          </p:nvCxnSpPr>
          <p:spPr>
            <a:xfrm flipH="1">
              <a:off x="869610" y="4863302"/>
              <a:ext cx="134068" cy="0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869610" y="4496591"/>
              <a:ext cx="134068" cy="0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856909" y="4129878"/>
              <a:ext cx="134068" cy="0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856909" y="3763165"/>
              <a:ext cx="134068" cy="0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873508" y="3411360"/>
              <a:ext cx="134068" cy="0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339593" y="3205436"/>
              <a:ext cx="5356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100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56587" y="3542502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80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56587" y="3917668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56587" y="4284026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40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56587" y="4678636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091140" y="3542502"/>
              <a:ext cx="241300" cy="1737442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332322" y="5210724"/>
              <a:ext cx="241300" cy="69854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199195" y="520608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777045" y="5200140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12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405951" y="5199336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26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988182" y="5199738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52</a:t>
              </a:r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745190" y="3574768"/>
              <a:ext cx="241300" cy="1711526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992722" y="5102774"/>
              <a:ext cx="241300" cy="177804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405951" y="3917668"/>
              <a:ext cx="241300" cy="1372116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647610" y="4994824"/>
              <a:ext cx="241300" cy="285754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051682" y="3901994"/>
              <a:ext cx="241300" cy="138430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286186" y="4863302"/>
              <a:ext cx="241300" cy="416642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700388" y="3966124"/>
              <a:ext cx="241300" cy="131731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934892" y="4797974"/>
              <a:ext cx="241300" cy="47911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527486" y="3574768"/>
              <a:ext cx="1006792" cy="226460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86030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What conclusions do you draw from this graph?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sz="2400" dirty="0" smtClean="0"/>
              <a:t>Before </a:t>
            </a:r>
            <a:r>
              <a:rPr lang="en-US" sz="2400" dirty="0"/>
              <a:t>dieting, obese individuals had fewer </a:t>
            </a:r>
            <a:r>
              <a:rPr lang="en-US" sz="2400" dirty="0" err="1"/>
              <a:t>Bacteroidetes</a:t>
            </a:r>
            <a:r>
              <a:rPr lang="en-US" sz="2400" dirty="0"/>
              <a:t> and more </a:t>
            </a:r>
            <a:r>
              <a:rPr lang="en-US" sz="2400" dirty="0" err="1"/>
              <a:t>Firmicutes</a:t>
            </a:r>
            <a:r>
              <a:rPr lang="en-US" sz="2400" dirty="0"/>
              <a:t> than lean individuals. </a:t>
            </a:r>
            <a:endParaRPr lang="en-US" sz="2400" dirty="0" smtClean="0"/>
          </a:p>
          <a:p>
            <a:pPr marL="457200" indent="-457200">
              <a:buFont typeface="+mj-lt"/>
              <a:buAutoNum type="alphaUcPeriod"/>
            </a:pPr>
            <a:endParaRPr lang="en-US" sz="24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400" dirty="0" smtClean="0"/>
              <a:t>Individuals </a:t>
            </a:r>
            <a:r>
              <a:rPr lang="en-US" sz="2400" dirty="0"/>
              <a:t>on a diet lose weight. </a:t>
            </a:r>
            <a:endParaRPr lang="en-US" sz="2400" dirty="0" smtClean="0"/>
          </a:p>
          <a:p>
            <a:pPr marL="457200" indent="-457200">
              <a:buFont typeface="+mj-lt"/>
              <a:buAutoNum type="alphaUcPeriod"/>
            </a:pPr>
            <a:endParaRPr lang="en-US" sz="24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400" dirty="0" smtClean="0"/>
              <a:t>Obese </a:t>
            </a:r>
            <a:r>
              <a:rPr lang="en-US" sz="2400" dirty="0"/>
              <a:t>individuals have a higher ratio of </a:t>
            </a:r>
            <a:r>
              <a:rPr lang="en-US" sz="2400" dirty="0" err="1"/>
              <a:t>Firmicutes</a:t>
            </a:r>
            <a:r>
              <a:rPr lang="en-US" sz="2400" dirty="0"/>
              <a:t> to </a:t>
            </a:r>
            <a:r>
              <a:rPr lang="en-US" sz="2400" dirty="0" err="1"/>
              <a:t>Bacteroidetes</a:t>
            </a:r>
            <a:r>
              <a:rPr lang="en-US" sz="2400" dirty="0"/>
              <a:t> than </a:t>
            </a:r>
            <a:r>
              <a:rPr lang="en-US" sz="2400" dirty="0" smtClean="0"/>
              <a:t>lean individuals</a:t>
            </a:r>
            <a:r>
              <a:rPr lang="en-US" sz="2400" dirty="0"/>
              <a:t>. </a:t>
            </a:r>
            <a:endParaRPr lang="en-US" sz="2400" dirty="0" smtClean="0"/>
          </a:p>
          <a:p>
            <a:pPr marL="457200" indent="-457200">
              <a:buFont typeface="+mj-lt"/>
              <a:buAutoNum type="alphaUcPeriod"/>
            </a:pPr>
            <a:endParaRPr lang="en-US" sz="24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400" b="1" dirty="0" smtClean="0"/>
              <a:t>Obese </a:t>
            </a:r>
            <a:r>
              <a:rPr lang="en-US" sz="2400" b="1" dirty="0"/>
              <a:t>individuals have a higher ratio of </a:t>
            </a:r>
            <a:r>
              <a:rPr lang="en-US" sz="2400" b="1" dirty="0" err="1"/>
              <a:t>Firmicutes</a:t>
            </a:r>
            <a:r>
              <a:rPr lang="en-US" sz="2400" b="1" dirty="0"/>
              <a:t> to </a:t>
            </a:r>
            <a:r>
              <a:rPr lang="en-US" sz="2400" b="1" dirty="0" err="1"/>
              <a:t>Bacteroidetes</a:t>
            </a:r>
            <a:r>
              <a:rPr lang="en-US" sz="2400" b="1" dirty="0"/>
              <a:t> than </a:t>
            </a:r>
            <a:r>
              <a:rPr lang="en-US" sz="2400" b="1" dirty="0" smtClean="0"/>
              <a:t>lean individuals </a:t>
            </a:r>
            <a:r>
              <a:rPr lang="en-US" sz="2400" b="1" dirty="0"/>
              <a:t>but that ratio changes to resemble the lean type after losing weight on a diet.  </a:t>
            </a:r>
          </a:p>
          <a:p>
            <a:pPr marL="457200" indent="-457200">
              <a:buFont typeface="+mj-lt"/>
              <a:buAutoNum type="alphaUcPeriod"/>
            </a:pPr>
            <a:endParaRPr lang="en-US" sz="2400" dirty="0"/>
          </a:p>
          <a:p>
            <a:pPr marL="457200" indent="-457200">
              <a:buFont typeface="+mj-lt"/>
              <a:buAutoNum type="alphaUcPeriod"/>
            </a:pPr>
            <a:endParaRPr lang="en-US" sz="2400" dirty="0"/>
          </a:p>
          <a:p>
            <a:pPr marL="457200" indent="-457200">
              <a:buFont typeface="+mj-lt"/>
              <a:buAutoNum type="alphaUcPeriod"/>
            </a:pPr>
            <a:endParaRPr lang="en-US" sz="2400" dirty="0"/>
          </a:p>
          <a:p>
            <a:pPr marL="457200" indent="-457200">
              <a:buFont typeface="+mj-lt"/>
              <a:buAutoNum type="alphaU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470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smtClean="0"/>
              <a:t>can we explain the relationship?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3540" y="2700581"/>
            <a:ext cx="23903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Change in weight 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434861" y="2700581"/>
            <a:ext cx="2251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Altered bacteria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434861" y="3760780"/>
            <a:ext cx="23903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Change in weight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43540" y="3760780"/>
            <a:ext cx="2251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Altered bacteria</a:t>
            </a:r>
            <a:endParaRPr lang="en-US" sz="2400" b="1" dirty="0"/>
          </a:p>
        </p:txBody>
      </p:sp>
      <p:sp>
        <p:nvSpPr>
          <p:cNvPr id="8" name="Right Arrow 7"/>
          <p:cNvSpPr/>
          <p:nvPr/>
        </p:nvSpPr>
        <p:spPr>
          <a:xfrm>
            <a:off x="5526358" y="2838551"/>
            <a:ext cx="669839" cy="18572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9" name="Right Arrow 8"/>
          <p:cNvSpPr/>
          <p:nvPr/>
        </p:nvSpPr>
        <p:spPr>
          <a:xfrm>
            <a:off x="5526358" y="3898750"/>
            <a:ext cx="669839" cy="18572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10" name="TextBox 9"/>
          <p:cNvSpPr txBox="1"/>
          <p:nvPr/>
        </p:nvSpPr>
        <p:spPr>
          <a:xfrm>
            <a:off x="89905" y="3157728"/>
            <a:ext cx="2069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Change in diet</a:t>
            </a:r>
            <a:endParaRPr lang="en-US" sz="2400" b="1" dirty="0"/>
          </a:p>
        </p:txBody>
      </p:sp>
      <p:sp>
        <p:nvSpPr>
          <p:cNvPr id="11" name="Right Arrow 10"/>
          <p:cNvSpPr/>
          <p:nvPr/>
        </p:nvSpPr>
        <p:spPr>
          <a:xfrm rot="19496709">
            <a:off x="2151583" y="3052670"/>
            <a:ext cx="669839" cy="18572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12" name="Right Arrow 11"/>
          <p:cNvSpPr/>
          <p:nvPr/>
        </p:nvSpPr>
        <p:spPr>
          <a:xfrm rot="2103291" flipV="1">
            <a:off x="2151583" y="3577707"/>
            <a:ext cx="669839" cy="18572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13" name="TextBox 12"/>
          <p:cNvSpPr txBox="1"/>
          <p:nvPr/>
        </p:nvSpPr>
        <p:spPr>
          <a:xfrm>
            <a:off x="2530966" y="3171354"/>
            <a:ext cx="5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OR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352285" y="5117366"/>
            <a:ext cx="6166171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Experiments in mice eliminate many variables.</a:t>
            </a:r>
          </a:p>
          <a:p>
            <a:r>
              <a:rPr lang="en-US" sz="2400" b="1" dirty="0" smtClean="0"/>
              <a:t>But are mice a good model for human obesity? </a:t>
            </a:r>
          </a:p>
        </p:txBody>
      </p:sp>
    </p:spTree>
    <p:extLst>
      <p:ext uri="{BB962C8B-B14F-4D97-AF65-F5344CB8AC3E}">
        <p14:creationId xmlns:p14="http://schemas.microsoft.com/office/powerpoint/2010/main" val="2160225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 animBg="1"/>
      <p:bldP spid="11" grpId="0" animBg="1"/>
      <p:bldP spid="12" grpId="0" animBg="1"/>
      <p:bldP spid="13" grpId="0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9862"/>
            <a:ext cx="8229600" cy="1143000"/>
          </a:xfrm>
        </p:spPr>
        <p:txBody>
          <a:bodyPr/>
          <a:lstStyle/>
          <a:p>
            <a:r>
              <a:rPr lang="en-US" dirty="0" smtClean="0"/>
              <a:t>Mice can become obese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787400"/>
            <a:ext cx="8128000" cy="552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271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D CS 5.v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693</TotalTime>
  <Words>782</Words>
  <Application>Microsoft Macintosh PowerPoint</Application>
  <PresentationFormat>On-screen Show (4:3)</PresentationFormat>
  <Paragraphs>146</Paragraphs>
  <Slides>16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MD CS 5.v3</vt:lpstr>
      <vt:lpstr>Do Gut Bacteria Play a Role in Obesity?</vt:lpstr>
      <vt:lpstr>Learning Objectives</vt:lpstr>
      <vt:lpstr>Do now:</vt:lpstr>
      <vt:lpstr>How might antibiotic treatment lead to weight gain? Think of as many possibilities as you can! </vt:lpstr>
      <vt:lpstr>We have trillions of bacteria living in our gut representing about 1,000 different species</vt:lpstr>
      <vt:lpstr>Activity: Analyze and Interpret Data What conclusions do you draw from this graph?</vt:lpstr>
      <vt:lpstr>What conclusions do you draw from this graph?</vt:lpstr>
      <vt:lpstr>How can we explain the relationship?</vt:lpstr>
      <vt:lpstr>Mice can become obese</vt:lpstr>
      <vt:lpstr>Draw your predictions for the gut bacteria in Western-fed vs. the Chow-fed mice</vt:lpstr>
      <vt:lpstr>Is the data consistent with your prediction?</vt:lpstr>
      <vt:lpstr>Have we gotten any closer to addressing our question?</vt:lpstr>
      <vt:lpstr>Predict the weight of mice in the two different fecal transplant experiments</vt:lpstr>
      <vt:lpstr>Are the results consistent with  your prediction?</vt:lpstr>
      <vt:lpstr>Did this experiment distinguish causation from correlation? </vt:lpstr>
      <vt:lpstr>Wrap Up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</dc:creator>
  <cp:lastModifiedBy>Stephanie Tammen</cp:lastModifiedBy>
  <cp:revision>151</cp:revision>
  <dcterms:created xsi:type="dcterms:W3CDTF">2016-03-21T18:00:31Z</dcterms:created>
  <dcterms:modified xsi:type="dcterms:W3CDTF">2016-04-09T01:54:17Z</dcterms:modified>
</cp:coreProperties>
</file>